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68" r:id="rId4"/>
    <p:sldId id="269" r:id="rId5"/>
    <p:sldId id="274" r:id="rId6"/>
    <p:sldId id="273" r:id="rId7"/>
    <p:sldId id="272" r:id="rId8"/>
    <p:sldId id="267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5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5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5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DF745D3-3BC3-461C-91CD-8AD7774A5F1A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00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4063"/>
            <a:ext cx="4957763" cy="3717925"/>
          </a:xfrm>
          <a:prstGeom prst="rect">
            <a:avLst/>
          </a:prstGeom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852880" cy="4437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8000" indent="-191520" algn="ctr">
              <a:lnSpc>
                <a:spcPct val="100000"/>
              </a:lnSpc>
              <a:tabLst>
                <a:tab pos="0" algn="l"/>
              </a:tabLst>
            </a:pPr>
            <a:r>
              <a:rPr lang="ru-RU" sz="1500" b="0" strike="noStrike" spc="-1">
                <a:latin typeface="Arial"/>
              </a:rPr>
              <a:t>Добрый день, уважаемые коллеги!</a:t>
            </a:r>
          </a:p>
          <a:p>
            <a:pPr marL="198000" indent="-191520" algn="ctr">
              <a:lnSpc>
                <a:spcPct val="100000"/>
              </a:lnSpc>
              <a:tabLst>
                <a:tab pos="0" algn="l"/>
              </a:tabLst>
            </a:pPr>
            <a:endParaRPr lang="ru-RU" sz="1500" b="0" strike="noStrike" spc="-1">
              <a:latin typeface="Arial"/>
            </a:endParaRPr>
          </a:p>
          <a:p>
            <a:pPr marL="198000" indent="-191520" algn="just">
              <a:lnSpc>
                <a:spcPct val="100000"/>
              </a:lnSpc>
              <a:tabLst>
                <a:tab pos="0" algn="l"/>
              </a:tabLst>
            </a:pPr>
            <a:r>
              <a:rPr lang="ru-RU" sz="1500" b="0" strike="noStrike" spc="-1">
                <a:latin typeface="Arial"/>
              </a:rPr>
              <a:t>Сегодня мы обсудим с вами аспекты реализации Целевой модели развития системы дополнительного образования в Тюменской области. </a:t>
            </a:r>
          </a:p>
          <a:p>
            <a:pPr marL="198000" indent="-191520" algn="just">
              <a:lnSpc>
                <a:spcPct val="100000"/>
              </a:lnSpc>
              <a:tabLst>
                <a:tab pos="0" algn="l"/>
              </a:tabLst>
            </a:pPr>
            <a:r>
              <a:rPr lang="ru-RU" sz="1500" b="0" strike="noStrike" spc="-1">
                <a:latin typeface="Arial"/>
              </a:rPr>
              <a:t>Обсудим роль муниципального опорного центра в региональной системе дополнительного образования; услышим опыт деятельности муниципальных опорных центров Голышмановского городского округа Тюменской области, Омского муниципального района Омской области. </a:t>
            </a:r>
          </a:p>
          <a:p>
            <a:pPr marL="198000" indent="-191520" algn="just">
              <a:lnSpc>
                <a:spcPct val="100000"/>
              </a:lnSpc>
              <a:tabLst>
                <a:tab pos="0" algn="l"/>
              </a:tabLst>
            </a:pPr>
            <a:r>
              <a:rPr lang="ru-RU" sz="1500" b="0" strike="noStrike" spc="-1">
                <a:latin typeface="Arial"/>
              </a:rPr>
              <a:t>Отдельно остановимся на вопросах информационной открытости учреждений дополнительного образования и оценке качества деятельности организаций дополнительного образования. </a:t>
            </a:r>
          </a:p>
          <a:p>
            <a:pPr marL="198000" indent="-191520" algn="just">
              <a:lnSpc>
                <a:spcPct val="100000"/>
              </a:lnSpc>
              <a:tabLst>
                <a:tab pos="0" algn="l"/>
              </a:tabLst>
            </a:pPr>
            <a:endParaRPr lang="ru-RU" sz="1500" b="0" strike="noStrike" spc="-1">
              <a:latin typeface="Arial"/>
            </a:endParaRPr>
          </a:p>
          <a:p>
            <a:pPr marL="198000" indent="-191520" algn="just">
              <a:lnSpc>
                <a:spcPct val="100000"/>
              </a:lnSpc>
              <a:tabLst>
                <a:tab pos="0" algn="l"/>
              </a:tabLst>
            </a:pPr>
            <a:endParaRPr lang="ru-RU" sz="1500" b="0" strike="noStrike" spc="-1">
              <a:latin typeface="Arial"/>
            </a:endParaRPr>
          </a:p>
          <a:p>
            <a:pPr marL="198000" indent="-191520">
              <a:lnSpc>
                <a:spcPct val="100000"/>
              </a:lnSpc>
              <a:tabLst>
                <a:tab pos="0" algn="l"/>
              </a:tabLst>
            </a:pPr>
            <a:endParaRPr lang="ru-RU" sz="1500" b="0" strike="noStrike" spc="-1">
              <a:latin typeface="Arial"/>
            </a:endParaRPr>
          </a:p>
          <a:p>
            <a:pPr marL="198000" indent="-191520">
              <a:lnSpc>
                <a:spcPct val="100000"/>
              </a:lnSpc>
              <a:tabLst>
                <a:tab pos="0" algn="l"/>
              </a:tabLst>
            </a:pPr>
            <a:endParaRPr lang="ru-RU" sz="15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1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685800"/>
            <a:ext cx="4581525" cy="343535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11720" y="4299840"/>
            <a:ext cx="4881600" cy="4118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Майским Указом Президента РФ от 07.05.2018 №204 определены  стратегические цели и задачи национальной политики. Одна из целей — это воспитание гармоничной и социально ответственной личности. </a:t>
            </a:r>
            <a:endParaRPr lang="ru-RU" sz="1100" b="0" strike="noStrike" spc="-1">
              <a:latin typeface="Arial"/>
            </a:endParaRPr>
          </a:p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На достижение данной цели направлен национальный проект «Образование», который включает в себя 10 федеральных проектов. Два проекта непосредственно затрагивают сферу дополнительного образования: проекты «Успех каждого ребенка» и «Социальная активность».</a:t>
            </a:r>
            <a:endParaRPr lang="ru-RU" sz="11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08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685800"/>
            <a:ext cx="4581525" cy="343535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11720" y="4299840"/>
            <a:ext cx="4881600" cy="4118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Майским Указом Президента РФ от 07.05.2018 №204 определены  стратегические цели и задачи национальной политики. Одна из целей — это воспитание гармоничной и социально ответственной личности. </a:t>
            </a:r>
            <a:endParaRPr lang="ru-RU" sz="1100" b="0" strike="noStrike" spc="-1">
              <a:latin typeface="Arial"/>
            </a:endParaRPr>
          </a:p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На достижение данной цели направлен национальный проект «Образование», который включает в себя 10 федеральных проектов. Два проекта непосредственно затрагивают сферу дополнительного образования: проекты «Успех каждого ребенка» и «Социальная активность».</a:t>
            </a:r>
            <a:endParaRPr lang="ru-RU" sz="11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60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685800"/>
            <a:ext cx="4581525" cy="343535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11720" y="4299840"/>
            <a:ext cx="4881600" cy="4118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Майским Указом Президента РФ от 07.05.2018 №204 определены  стратегические цели и задачи национальной политики. Одна из целей — это воспитание гармоничной и социально ответственной личности. </a:t>
            </a:r>
            <a:endParaRPr lang="ru-RU" sz="1100" b="0" strike="noStrike" spc="-1">
              <a:latin typeface="Arial"/>
            </a:endParaRPr>
          </a:p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На достижение данной цели направлен национальный проект «Образование», который включает в себя 10 федеральных проектов. Два проекта непосредственно затрагивают сферу дополнительного образования: проекты «Успех каждого ребенка» и «Социальная активность».</a:t>
            </a:r>
            <a:endParaRPr lang="ru-RU" sz="11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34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685800"/>
            <a:ext cx="4581525" cy="343535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11720" y="4299840"/>
            <a:ext cx="4881600" cy="4118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Майским Указом Президента РФ от 07.05.2018 №204 определены  стратегические цели и задачи национальной политики. Одна из целей — это воспитание гармоничной и социально ответственной личности. </a:t>
            </a:r>
            <a:endParaRPr lang="ru-RU" sz="1100" b="0" strike="noStrike" spc="-1">
              <a:latin typeface="Arial"/>
            </a:endParaRPr>
          </a:p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На достижение данной цели направлен национальный проект «Образование», который включает в себя 10 федеральных проектов. Два проекта непосредственно затрагивают сферу дополнительного образования: проекты «Успех каждого ребенка» и «Социальная активность».</a:t>
            </a:r>
            <a:endParaRPr lang="ru-RU" sz="11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16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685800"/>
            <a:ext cx="4581525" cy="343535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11720" y="4299840"/>
            <a:ext cx="4881600" cy="4118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Майским Указом Президента РФ от 07.05.2018 №204 определены  стратегические цели и задачи национальной политики. Одна из целей — это воспитание гармоничной и социально ответственной личности. </a:t>
            </a:r>
            <a:endParaRPr lang="ru-RU" sz="1100" b="0" strike="noStrike" spc="-1">
              <a:latin typeface="Arial"/>
            </a:endParaRPr>
          </a:p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На достижение данной цели направлен национальный проект «Образование», который включает в себя 10 федеральных проектов. Два проекта непосредственно затрагивают сферу дополнительного образования: проекты «Успех каждого ребенка» и «Социальная активность».</a:t>
            </a:r>
            <a:endParaRPr lang="ru-RU" sz="11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85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9000" y="1377000"/>
            <a:ext cx="9134640" cy="5480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3"/>
          <p:cNvSpPr/>
          <p:nvPr/>
        </p:nvSpPr>
        <p:spPr>
          <a:xfrm>
            <a:off x="0" y="6181920"/>
            <a:ext cx="9143640" cy="321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04A2FF"/>
                </a:solidFill>
                <a:latin typeface="Arial"/>
                <a:ea typeface="DejaVu Sans"/>
              </a:rPr>
              <a:t>2023 г.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 rot="10789200">
            <a:off x="4664160" y="642240"/>
            <a:ext cx="4425840" cy="2391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5"/>
          <p:cNvSpPr/>
          <p:nvPr/>
        </p:nvSpPr>
        <p:spPr>
          <a:xfrm>
            <a:off x="252000" y="2592000"/>
            <a:ext cx="8383320" cy="222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/>
            <a:r>
              <a:rPr lang="ru-RU" sz="2200" b="1" dirty="0"/>
              <a:t>Региональная модель приема (зачисления) детей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на </a:t>
            </a:r>
            <a:r>
              <a:rPr lang="ru-RU" sz="2200" b="1" dirty="0"/>
              <a:t>обучение по дополнительным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общеобразовательным </a:t>
            </a:r>
            <a:r>
              <a:rPr lang="ru-RU" sz="2200" b="1" dirty="0"/>
              <a:t>программам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(</a:t>
            </a:r>
            <a:r>
              <a:rPr lang="ru-RU" sz="2200" b="1" dirty="0"/>
              <a:t>программам спортивной подготовки)</a:t>
            </a:r>
            <a:endParaRPr lang="ru-RU" sz="2200" b="1" spc="-1" dirty="0"/>
          </a:p>
        </p:txBody>
      </p:sp>
      <p:pic>
        <p:nvPicPr>
          <p:cNvPr id="9" name="Рисунок 17_1" descr="Изображение выглядит как нож&#10;&#10;Автоматически созданное описание"/>
          <p:cNvPicPr/>
          <p:nvPr/>
        </p:nvPicPr>
        <p:blipFill>
          <a:blip r:embed="rId3"/>
          <a:srcRect r="78884"/>
          <a:stretch/>
        </p:blipFill>
        <p:spPr>
          <a:xfrm>
            <a:off x="6590734" y="281284"/>
            <a:ext cx="2503012" cy="174856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stomShape 3"/>
          <p:cNvSpPr/>
          <p:nvPr/>
        </p:nvSpPr>
        <p:spPr>
          <a:xfrm>
            <a:off x="1641987" y="2528457"/>
            <a:ext cx="7280973" cy="199381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1"/>
          <p:cNvSpPr/>
          <p:nvPr/>
        </p:nvSpPr>
        <p:spPr>
          <a:xfrm>
            <a:off x="889560" y="4719595"/>
            <a:ext cx="8211960" cy="7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Рисунок 224_3"/>
          <p:cNvPicPr/>
          <p:nvPr/>
        </p:nvPicPr>
        <p:blipFill>
          <a:blip r:embed="rId3"/>
          <a:stretch/>
        </p:blipFill>
        <p:spPr>
          <a:xfrm>
            <a:off x="163440" y="33480"/>
            <a:ext cx="1299960" cy="86940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6294600" y="493236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9%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618240" y="5148360"/>
            <a:ext cx="64764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15%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6083280" y="472428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0,2%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967280" y="511812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45%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2" name="CustomShape 7"/>
          <p:cNvSpPr/>
          <p:nvPr/>
        </p:nvSpPr>
        <p:spPr>
          <a:xfrm>
            <a:off x="424800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8"/>
          <p:cNvSpPr/>
          <p:nvPr/>
        </p:nvSpPr>
        <p:spPr>
          <a:xfrm>
            <a:off x="6912000" y="439272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496728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0"/>
          <p:cNvSpPr/>
          <p:nvPr/>
        </p:nvSpPr>
        <p:spPr>
          <a:xfrm>
            <a:off x="7812000" y="478800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8496360" y="4608360"/>
            <a:ext cx="495000" cy="24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2"/>
          <p:cNvSpPr/>
          <p:nvPr/>
        </p:nvSpPr>
        <p:spPr>
          <a:xfrm>
            <a:off x="252000" y="101840"/>
            <a:ext cx="79164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600" b="1" dirty="0" smtClean="0"/>
              <a:t>Региональная модель </a:t>
            </a:r>
            <a:r>
              <a:rPr lang="ru-RU" sz="1600" b="1" dirty="0"/>
              <a:t>приема (зачисления) </a:t>
            </a:r>
            <a:r>
              <a:rPr lang="ru-RU" sz="1600" b="1" dirty="0" smtClean="0"/>
              <a:t>детей на </a:t>
            </a:r>
            <a:r>
              <a:rPr lang="ru-RU" sz="1600" b="1" dirty="0"/>
              <a:t>обучение по </a:t>
            </a:r>
            <a:r>
              <a:rPr lang="ru-RU" sz="1600" b="1" dirty="0" smtClean="0"/>
              <a:t>дополнительным общеобразовательным программам (программам спортивной подготовки)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178" name="Line 13"/>
          <p:cNvSpPr/>
          <p:nvPr/>
        </p:nvSpPr>
        <p:spPr>
          <a:xfrm>
            <a:off x="274047" y="913715"/>
            <a:ext cx="3096000" cy="0"/>
          </a:xfrm>
          <a:prstGeom prst="line">
            <a:avLst/>
          </a:prstGeom>
          <a:ln w="7632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9" name="Рисунок 17_1" descr="Изображение выглядит как нож&#10;&#10;Автоматически созданное описание"/>
          <p:cNvPicPr/>
          <p:nvPr/>
        </p:nvPicPr>
        <p:blipFill>
          <a:blip r:embed="rId4"/>
          <a:srcRect r="78884"/>
          <a:stretch/>
        </p:blipFill>
        <p:spPr>
          <a:xfrm>
            <a:off x="8168400" y="72000"/>
            <a:ext cx="933120" cy="642960"/>
          </a:xfrm>
          <a:prstGeom prst="rect">
            <a:avLst/>
          </a:prstGeom>
          <a:ln>
            <a:noFill/>
          </a:ln>
        </p:spPr>
      </p:pic>
      <p:sp>
        <p:nvSpPr>
          <p:cNvPr id="18" name="CustomShape 2"/>
          <p:cNvSpPr/>
          <p:nvPr/>
        </p:nvSpPr>
        <p:spPr>
          <a:xfrm>
            <a:off x="252000" y="1077479"/>
            <a:ext cx="8670959" cy="1262233"/>
          </a:xfrm>
          <a:prstGeom prst="rect">
            <a:avLst/>
          </a:prstGeom>
          <a:noFill/>
          <a:ln w="1008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264053" y="1101636"/>
            <a:ext cx="86526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Цель реализации </a:t>
            </a:r>
            <a:r>
              <a:rPr lang="ru-RU" sz="1400" dirty="0" smtClean="0"/>
              <a:t>- </a:t>
            </a:r>
            <a:r>
              <a:rPr lang="ru-RU" sz="1400" dirty="0"/>
              <a:t>предоставление </a:t>
            </a:r>
            <a:r>
              <a:rPr lang="ru-RU" sz="1400" b="1" dirty="0"/>
              <a:t>дополнительной возможности </a:t>
            </a:r>
            <a:r>
              <a:rPr lang="ru-RU" sz="1400" dirty="0"/>
              <a:t>для </a:t>
            </a:r>
            <a:r>
              <a:rPr lang="ru-RU" sz="1400" dirty="0" smtClean="0"/>
              <a:t>детей, претендующих на получение </a:t>
            </a:r>
            <a:r>
              <a:rPr lang="ru-RU" sz="1400" dirty="0"/>
              <a:t>услуги дополнительного </a:t>
            </a:r>
            <a:r>
              <a:rPr lang="ru-RU" sz="1400" dirty="0" smtClean="0"/>
              <a:t>образования, впервые в </a:t>
            </a:r>
            <a:r>
              <a:rPr lang="ru-RU" sz="1400" dirty="0"/>
              <a:t>предстоящем учебном </a:t>
            </a:r>
            <a:r>
              <a:rPr lang="ru-RU" sz="1400" dirty="0" smtClean="0"/>
              <a:t>году; </a:t>
            </a:r>
            <a:r>
              <a:rPr lang="ru-RU" sz="1400" b="1" dirty="0" smtClean="0"/>
              <a:t>организация </a:t>
            </a:r>
            <a:r>
              <a:rPr lang="ru-RU" sz="1400" b="1" dirty="0"/>
              <a:t>единых подходов </a:t>
            </a:r>
            <a:r>
              <a:rPr lang="ru-RU" sz="1400" dirty="0"/>
              <a:t>к приему (зачислению) детей </a:t>
            </a:r>
            <a:r>
              <a:rPr lang="ru-RU" sz="1400" dirty="0" smtClean="0"/>
              <a:t>на </a:t>
            </a:r>
            <a:r>
              <a:rPr lang="ru-RU" sz="1400" dirty="0"/>
              <a:t>обучение по дополнительным </a:t>
            </a:r>
            <a:r>
              <a:rPr lang="ru-RU" sz="1400" dirty="0" smtClean="0"/>
              <a:t>общеобразовательным программам и </a:t>
            </a:r>
            <a:r>
              <a:rPr lang="ru-RU" sz="1400" dirty="0"/>
              <a:t>программам спортивной подготовки, </a:t>
            </a:r>
            <a:r>
              <a:rPr lang="ru-RU" sz="1400" dirty="0" smtClean="0"/>
              <a:t>реализуемым </a:t>
            </a:r>
            <a:r>
              <a:rPr lang="ru-RU" sz="1400" dirty="0"/>
              <a:t>за счет бюджетных </a:t>
            </a:r>
            <a:r>
              <a:rPr lang="ru-RU" sz="1400" dirty="0" smtClean="0"/>
              <a:t>средств.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63440" y="2538469"/>
            <a:ext cx="147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Нормативное обеспечение: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1987" y="2601886"/>
            <a:ext cx="727472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Распоряжение Правительства Тюменской области от 01.07.2022 №656-рп «</a:t>
            </a:r>
            <a:r>
              <a:rPr lang="ru-RU" sz="1400" dirty="0"/>
              <a:t>О разработке и реализации </a:t>
            </a:r>
            <a:r>
              <a:rPr lang="ru-RU" sz="1400" dirty="0" smtClean="0"/>
              <a:t>региональной модели </a:t>
            </a:r>
            <a:r>
              <a:rPr lang="ru-RU" sz="1400" dirty="0"/>
              <a:t>приема (зачисления) </a:t>
            </a:r>
            <a:r>
              <a:rPr lang="ru-RU" sz="1400" dirty="0" smtClean="0"/>
              <a:t>детей на </a:t>
            </a:r>
            <a:r>
              <a:rPr lang="ru-RU" sz="1400" dirty="0"/>
              <a:t>обучение по </a:t>
            </a:r>
            <a:r>
              <a:rPr lang="ru-RU" sz="1400" dirty="0" smtClean="0"/>
              <a:t>дополнительным общеобразовательным </a:t>
            </a:r>
            <a:r>
              <a:rPr lang="ru-RU" sz="1400" dirty="0"/>
              <a:t>программам</a:t>
            </a:r>
            <a:r>
              <a:rPr lang="ru-RU" sz="1400" dirty="0" smtClean="0"/>
              <a:t>».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Приказ Департамента физической культуры, спорта и дополнительного образования Тюменской области от 01.07.2022 № 267 «Об </a:t>
            </a:r>
            <a:r>
              <a:rPr lang="ru-RU" sz="1400" dirty="0"/>
              <a:t>утверждении методических рекомендаций по реализации региональной модели приема (зачисления) детей на обучение по дополнительным общеобразовательным программам в Тюменской </a:t>
            </a:r>
            <a:r>
              <a:rPr lang="ru-RU" sz="1400" dirty="0" smtClean="0"/>
              <a:t>области».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040" y="4793693"/>
            <a:ext cx="8716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b="1" dirty="0">
                <a:solidFill>
                  <a:srgbClr val="0070C0"/>
                </a:solidFill>
              </a:rPr>
              <a:t>Региональная модель приема распространяет свое действие на дополнительные общеобразовательные </a:t>
            </a:r>
            <a:r>
              <a:rPr lang="ru-RU" sz="1400" b="1" dirty="0" smtClean="0">
                <a:solidFill>
                  <a:srgbClr val="0070C0"/>
                </a:solidFill>
              </a:rPr>
              <a:t>программы и </a:t>
            </a:r>
            <a:r>
              <a:rPr lang="ru-RU" sz="1400" b="1" dirty="0">
                <a:solidFill>
                  <a:srgbClr val="0070C0"/>
                </a:solidFill>
              </a:rPr>
              <a:t>программы спортивной </a:t>
            </a:r>
            <a:r>
              <a:rPr lang="ru-RU" sz="1400" b="1" dirty="0" smtClean="0">
                <a:solidFill>
                  <a:srgbClr val="0070C0"/>
                </a:solidFill>
              </a:rPr>
              <a:t>подготовки </a:t>
            </a:r>
            <a:r>
              <a:rPr lang="ru-RU" sz="1400" b="1" dirty="0" smtClean="0">
                <a:solidFill>
                  <a:srgbClr val="FF0000"/>
                </a:solidFill>
              </a:rPr>
              <a:t>со </a:t>
            </a:r>
            <a:r>
              <a:rPr lang="ru-RU" sz="1400" b="1" dirty="0">
                <a:solidFill>
                  <a:srgbClr val="FF0000"/>
                </a:solidFill>
              </a:rPr>
              <a:t>сроком реализации 72 часа и </a:t>
            </a:r>
            <a:r>
              <a:rPr lang="ru-RU" sz="1400" b="1" dirty="0" smtClean="0">
                <a:solidFill>
                  <a:srgbClr val="FF0000"/>
                </a:solidFill>
              </a:rPr>
              <a:t>более</a:t>
            </a:r>
            <a:r>
              <a:rPr lang="ru-RU" sz="1400" b="1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реализуемые </a:t>
            </a:r>
            <a:r>
              <a:rPr lang="ru-RU" sz="1400" b="1" dirty="0">
                <a:solidFill>
                  <a:srgbClr val="0070C0"/>
                </a:solidFill>
              </a:rPr>
              <a:t>за счет средств регионального и муниципальных </a:t>
            </a:r>
            <a:r>
              <a:rPr lang="ru-RU" sz="1400" b="1" dirty="0" smtClean="0">
                <a:solidFill>
                  <a:srgbClr val="0070C0"/>
                </a:solidFill>
              </a:rPr>
              <a:t>бюджетов;</a:t>
            </a:r>
            <a:endParaRPr lang="ru-RU" sz="1400" b="1" dirty="0">
              <a:solidFill>
                <a:srgbClr val="0070C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</a:rPr>
              <a:t>р</a:t>
            </a:r>
            <a:r>
              <a:rPr lang="ru-RU" sz="1400" b="1" dirty="0" smtClean="0">
                <a:solidFill>
                  <a:srgbClr val="0070C0"/>
                </a:solidFill>
              </a:rPr>
              <a:t>еализуемые за счёт средств социального сертификата.</a:t>
            </a:r>
            <a:endParaRPr lang="ru-RU" sz="14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67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3"/>
          <p:cNvSpPr/>
          <p:nvPr/>
        </p:nvSpPr>
        <p:spPr>
          <a:xfrm>
            <a:off x="5546784" y="3605795"/>
            <a:ext cx="3095698" cy="20131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400" dirty="0" smtClean="0"/>
              <a:t>при личном посещении образовательной организации, реализующей </a:t>
            </a:r>
            <a:r>
              <a:rPr lang="ru-RU" sz="1400" dirty="0"/>
              <a:t>программы дополнительного образования (спортивной подготовки)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967280" y="511812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45%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3" name="CustomShape 8"/>
          <p:cNvSpPr/>
          <p:nvPr/>
        </p:nvSpPr>
        <p:spPr>
          <a:xfrm>
            <a:off x="6912000" y="439272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496728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0"/>
          <p:cNvSpPr/>
          <p:nvPr/>
        </p:nvSpPr>
        <p:spPr>
          <a:xfrm>
            <a:off x="7812000" y="478800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8496360" y="4608360"/>
            <a:ext cx="495000" cy="24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9" name="Рисунок 17_1" descr="Изображение выглядит как нож&#10;&#10;Автоматически созданное описание"/>
          <p:cNvPicPr/>
          <p:nvPr/>
        </p:nvPicPr>
        <p:blipFill>
          <a:blip r:embed="rId3"/>
          <a:srcRect r="78884"/>
          <a:stretch/>
        </p:blipFill>
        <p:spPr>
          <a:xfrm>
            <a:off x="8168400" y="72000"/>
            <a:ext cx="933120" cy="6429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76185" y="907674"/>
            <a:ext cx="581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</a:t>
            </a:r>
            <a:r>
              <a:rPr lang="ru-RU" sz="2400" b="1" dirty="0" smtClean="0"/>
              <a:t> этап </a:t>
            </a:r>
            <a:r>
              <a:rPr lang="en-US" sz="2400" b="1" dirty="0" smtClean="0"/>
              <a:t>- </a:t>
            </a:r>
            <a:r>
              <a:rPr lang="ru-RU" sz="2400" b="1" i="1" dirty="0" smtClean="0"/>
              <a:t>19.08.2023 г. - 01.09.2023 г.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8374" y="1376122"/>
            <a:ext cx="836972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</a:t>
            </a:r>
            <a:r>
              <a:rPr lang="ru-RU" sz="1400" dirty="0" smtClean="0"/>
              <a:t>ачисление </a:t>
            </a:r>
            <a:r>
              <a:rPr lang="ru-RU" sz="1400" dirty="0"/>
              <a:t>детей, </a:t>
            </a:r>
            <a:r>
              <a:rPr lang="ru-RU" sz="1400" dirty="0" smtClean="0"/>
              <a:t>претендующих </a:t>
            </a:r>
            <a:r>
              <a:rPr lang="ru-RU" sz="1400" dirty="0"/>
              <a:t>на получение услуги дополнительного образования </a:t>
            </a:r>
            <a:r>
              <a:rPr lang="ru-RU" sz="1400" dirty="0" smtClean="0"/>
              <a:t>(спортивной подготовки) за </a:t>
            </a:r>
            <a:r>
              <a:rPr lang="ru-RU" sz="1400" dirty="0"/>
              <a:t>счет </a:t>
            </a:r>
            <a:r>
              <a:rPr lang="ru-RU" sz="1400" dirty="0" smtClean="0"/>
              <a:t>бюджетных средств </a:t>
            </a:r>
            <a:r>
              <a:rPr lang="ru-RU" sz="1400" b="1" dirty="0" smtClean="0"/>
              <a:t>впервые в новом учебном году</a:t>
            </a:r>
            <a:endParaRPr lang="ru-RU" sz="1400" dirty="0">
              <a:solidFill>
                <a:srgbClr val="FF0000"/>
              </a:solidFill>
              <a:effectLst/>
            </a:endParaRPr>
          </a:p>
        </p:txBody>
      </p:sp>
      <p:sp>
        <p:nvSpPr>
          <p:cNvPr id="27" name="CustomShape 12"/>
          <p:cNvSpPr/>
          <p:nvPr/>
        </p:nvSpPr>
        <p:spPr>
          <a:xfrm>
            <a:off x="252000" y="101840"/>
            <a:ext cx="79164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600" b="1" dirty="0" smtClean="0"/>
              <a:t>Региональная модель </a:t>
            </a:r>
            <a:r>
              <a:rPr lang="ru-RU" sz="1600" b="1" dirty="0"/>
              <a:t>приема (зачисления) </a:t>
            </a:r>
            <a:r>
              <a:rPr lang="ru-RU" sz="1600" b="1" dirty="0" smtClean="0"/>
              <a:t>детей на </a:t>
            </a:r>
            <a:r>
              <a:rPr lang="ru-RU" sz="1600" b="1" dirty="0"/>
              <a:t>обучение по </a:t>
            </a:r>
            <a:r>
              <a:rPr lang="ru-RU" sz="1600" b="1" dirty="0" smtClean="0"/>
              <a:t>дополнительным общеобразовательным программам (программам спортивной подготовки)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28" name="Line 13"/>
          <p:cNvSpPr/>
          <p:nvPr/>
        </p:nvSpPr>
        <p:spPr>
          <a:xfrm>
            <a:off x="274047" y="883875"/>
            <a:ext cx="3096000" cy="0"/>
          </a:xfrm>
          <a:prstGeom prst="line">
            <a:avLst/>
          </a:prstGeom>
          <a:ln w="7632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8324" r="5132" b="19868"/>
          <a:stretch>
            <a:fillRect/>
          </a:stretch>
        </p:blipFill>
        <p:spPr bwMode="auto">
          <a:xfrm>
            <a:off x="857173" y="4071043"/>
            <a:ext cx="3010819" cy="1565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856789" y="4057560"/>
            <a:ext cx="2011203" cy="31714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400" b="1" i="1" u="sng" kern="0" dirty="0">
                <a:solidFill>
                  <a:schemeClr val="accent2">
                    <a:lumMod val="50000"/>
                  </a:schemeClr>
                </a:solidFill>
                <a:sym typeface="Arial"/>
              </a:rPr>
              <a:t>https://edo.72to.ru/</a:t>
            </a:r>
            <a:endParaRPr lang="ru-RU" sz="1400" b="1" i="1" u="sng" kern="0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374" y="2739253"/>
            <a:ext cx="8369721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Варианты подачи заявлений на зачисление на программы </a:t>
            </a:r>
            <a:r>
              <a:rPr lang="ru-RU" sz="1400" dirty="0"/>
              <a:t>дополнительного образования (спортивной подготовки</a:t>
            </a:r>
            <a:r>
              <a:rPr lang="ru-RU" sz="1400" dirty="0" smtClean="0"/>
              <a:t>) осуществляется: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163" y="3510612"/>
            <a:ext cx="41312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33659" y="3517045"/>
            <a:ext cx="41312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514" y="5914274"/>
            <a:ext cx="8285582" cy="73866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Дети, обучающиеся по дополнительным общеобразовательным программам (программам спортивной подготовки) со сроком реализации более 1 </a:t>
            </a:r>
            <a:r>
              <a:rPr lang="ru-RU" sz="1400" dirty="0" smtClean="0">
                <a:solidFill>
                  <a:srgbClr val="FF0000"/>
                </a:solidFill>
              </a:rPr>
              <a:t>года, </a:t>
            </a:r>
            <a:r>
              <a:rPr lang="ru-RU" sz="1400" dirty="0">
                <a:solidFill>
                  <a:srgbClr val="FF0000"/>
                </a:solidFill>
              </a:rPr>
              <a:t>продолжают обучение в рамках заключенных договоров на весь период </a:t>
            </a:r>
            <a:r>
              <a:rPr lang="ru-RU" sz="1400" dirty="0" smtClean="0">
                <a:solidFill>
                  <a:srgbClr val="FF0000"/>
                </a:solidFill>
              </a:rPr>
              <a:t>обучения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202096" y="3291948"/>
            <a:ext cx="296884" cy="31384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38374" y="2062394"/>
            <a:ext cx="8369722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Запись на бюджетные программы </a:t>
            </a:r>
            <a:r>
              <a:rPr lang="ru-RU" sz="1400" dirty="0"/>
              <a:t>дополнительного образования </a:t>
            </a:r>
            <a:r>
              <a:rPr lang="ru-RU" sz="1400" dirty="0" smtClean="0"/>
              <a:t>и спортивной подготовки  со сроком </a:t>
            </a:r>
            <a:r>
              <a:rPr lang="ru-RU" sz="1400" dirty="0"/>
              <a:t>реализации</a:t>
            </a:r>
            <a:r>
              <a:rPr lang="ru-RU" sz="1400" dirty="0" smtClean="0"/>
              <a:t> </a:t>
            </a:r>
            <a:r>
              <a:rPr lang="ru-RU" sz="1400" b="1" dirty="0" smtClean="0"/>
              <a:t>72 </a:t>
            </a:r>
            <a:r>
              <a:rPr lang="ru-RU" sz="1400" b="1" dirty="0"/>
              <a:t>часа и более </a:t>
            </a:r>
            <a:r>
              <a:rPr lang="ru-RU" sz="1400" dirty="0" smtClean="0"/>
              <a:t>(в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в рамках системы ПФДО)</a:t>
            </a:r>
            <a:endParaRPr lang="ru-RU" sz="1400" dirty="0"/>
          </a:p>
        </p:txBody>
      </p:sp>
      <p:sp>
        <p:nvSpPr>
          <p:cNvPr id="33" name="CustomShape 3"/>
          <p:cNvSpPr/>
          <p:nvPr/>
        </p:nvSpPr>
        <p:spPr>
          <a:xfrm>
            <a:off x="828281" y="3587630"/>
            <a:ext cx="3049639" cy="205856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400" dirty="0"/>
              <a:t>ч</a:t>
            </a:r>
            <a:r>
              <a:rPr lang="ru-RU" sz="1400" dirty="0" smtClean="0"/>
              <a:t>ерез Навигатор дополнительного образования Тюменской области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/>
        </p:blipFill>
        <p:spPr>
          <a:xfrm>
            <a:off x="6405384" y="4853952"/>
            <a:ext cx="1350192" cy="736927"/>
          </a:xfrm>
          <a:prstGeom prst="rect">
            <a:avLst/>
          </a:prstGeom>
          <a:ln>
            <a:noFill/>
          </a:ln>
        </p:spPr>
      </p:pic>
      <p:cxnSp>
        <p:nvCxnSpPr>
          <p:cNvPr id="36" name="Прямая со стрелкой 35"/>
          <p:cNvCxnSpPr/>
          <p:nvPr/>
        </p:nvCxnSpPr>
        <p:spPr>
          <a:xfrm>
            <a:off x="6279728" y="3273808"/>
            <a:ext cx="307684" cy="3319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4"/>
          <p:cNvSpPr/>
          <p:nvPr/>
        </p:nvSpPr>
        <p:spPr>
          <a:xfrm>
            <a:off x="6618240" y="5148360"/>
            <a:ext cx="64764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15%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6083280" y="472428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0,2%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967280" y="511812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45%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3" name="CustomShape 8"/>
          <p:cNvSpPr/>
          <p:nvPr/>
        </p:nvSpPr>
        <p:spPr>
          <a:xfrm>
            <a:off x="6912000" y="439272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496728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0"/>
          <p:cNvSpPr/>
          <p:nvPr/>
        </p:nvSpPr>
        <p:spPr>
          <a:xfrm>
            <a:off x="7812000" y="478800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8496360" y="4608360"/>
            <a:ext cx="495000" cy="24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9" name="Рисунок 17_1" descr="Изображение выглядит как нож&#10;&#10;Автоматически созданное описание"/>
          <p:cNvPicPr/>
          <p:nvPr/>
        </p:nvPicPr>
        <p:blipFill>
          <a:blip r:embed="rId3"/>
          <a:srcRect r="78884"/>
          <a:stretch/>
        </p:blipFill>
        <p:spPr>
          <a:xfrm>
            <a:off x="8168400" y="72000"/>
            <a:ext cx="933120" cy="6429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76185" y="907674"/>
            <a:ext cx="581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</a:t>
            </a:r>
            <a:r>
              <a:rPr lang="ru-RU" sz="2400" b="1" dirty="0" smtClean="0"/>
              <a:t> этап </a:t>
            </a:r>
            <a:r>
              <a:rPr lang="en-US" sz="2400" b="1" dirty="0" smtClean="0"/>
              <a:t>- </a:t>
            </a:r>
            <a:r>
              <a:rPr lang="ru-RU" sz="2400" b="1" i="1" dirty="0" smtClean="0"/>
              <a:t>19.08.2023 г.-01.09.2023 г.</a:t>
            </a:r>
            <a:endParaRPr lang="ru-RU" sz="2400" b="1" i="1" dirty="0"/>
          </a:p>
        </p:txBody>
      </p:sp>
      <p:sp>
        <p:nvSpPr>
          <p:cNvPr id="27" name="CustomShape 12"/>
          <p:cNvSpPr/>
          <p:nvPr/>
        </p:nvSpPr>
        <p:spPr>
          <a:xfrm>
            <a:off x="252000" y="101840"/>
            <a:ext cx="79164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600" b="1" dirty="0" smtClean="0"/>
              <a:t>Региональная модель </a:t>
            </a:r>
            <a:r>
              <a:rPr lang="ru-RU" sz="1600" b="1" dirty="0"/>
              <a:t>приема (зачисления) </a:t>
            </a:r>
            <a:r>
              <a:rPr lang="ru-RU" sz="1600" b="1" dirty="0" smtClean="0"/>
              <a:t>детей на </a:t>
            </a:r>
            <a:r>
              <a:rPr lang="ru-RU" sz="1600" b="1" dirty="0"/>
              <a:t>обучение по </a:t>
            </a:r>
            <a:r>
              <a:rPr lang="ru-RU" sz="1600" b="1" dirty="0" smtClean="0"/>
              <a:t>дополнительным общеобразовательным программам (программам спортивной подготовки)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28" name="Line 13"/>
          <p:cNvSpPr/>
          <p:nvPr/>
        </p:nvSpPr>
        <p:spPr>
          <a:xfrm>
            <a:off x="274047" y="883875"/>
            <a:ext cx="3096000" cy="0"/>
          </a:xfrm>
          <a:prstGeom prst="line">
            <a:avLst/>
          </a:prstGeom>
          <a:ln w="7632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Прямоугольник 9"/>
          <p:cNvSpPr/>
          <p:nvPr/>
        </p:nvSpPr>
        <p:spPr>
          <a:xfrm>
            <a:off x="252001" y="4758401"/>
            <a:ext cx="8627388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При подтверждении отсутствия </a:t>
            </a:r>
            <a:r>
              <a:rPr lang="ru-RU" sz="1400" b="1" dirty="0" smtClean="0"/>
              <a:t>зачислений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бюджетные программы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дополнительного образования (спортивной подготовки) сроком реализации 72 и более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часа в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предстоящем учебном году </a:t>
            </a:r>
            <a:r>
              <a:rPr lang="ru-RU" sz="1400" b="1" dirty="0" smtClean="0"/>
              <a:t>производится </a:t>
            </a:r>
            <a:r>
              <a:rPr lang="ru-RU" sz="1400" b="1" dirty="0"/>
              <a:t>процедура приема (зачисления) </a:t>
            </a:r>
            <a:r>
              <a:rPr lang="ru-RU" sz="1400" dirty="0"/>
              <a:t>обучающегося на программу </a:t>
            </a:r>
            <a:r>
              <a:rPr lang="ru-RU" sz="1400" dirty="0" smtClean="0"/>
              <a:t>(проведение вступительных испытаний </a:t>
            </a:r>
            <a:r>
              <a:rPr lang="ru-RU" sz="1400" dirty="0"/>
              <a:t>(если программа предполагает предварительный индивидуальный </a:t>
            </a:r>
            <a:r>
              <a:rPr lang="ru-RU" sz="1400" dirty="0" smtClean="0"/>
              <a:t>отбор)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t="61813" r="66715" b="6796"/>
          <a:stretch/>
        </p:blipFill>
        <p:spPr>
          <a:xfrm>
            <a:off x="171406" y="2495451"/>
            <a:ext cx="3383930" cy="216344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648270" y="3736051"/>
            <a:ext cx="5231119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ru-RU" sz="1400" b="1" i="1" dirty="0" smtClean="0">
                <a:solidFill>
                  <a:srgbClr val="00000A"/>
                </a:solidFill>
                <a:ea typeface="OpenSymbol"/>
                <a:cs typeface="OpenSymbol"/>
              </a:rPr>
              <a:t>«</a:t>
            </a:r>
            <a:r>
              <a:rPr lang="ru-RU" sz="1400" b="1" i="1" dirty="0">
                <a:solidFill>
                  <a:srgbClr val="00000A"/>
                </a:solidFill>
                <a:ea typeface="OpenSymbol"/>
                <a:cs typeface="OpenSymbol"/>
              </a:rPr>
              <a:t>Осваивает 72+»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-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дети,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уже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имеющие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зачисления на программы дополнительного образования сроком реализации 72 и более часа на счет бюджетных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средств в предстоящем учебном году</a:t>
            </a:r>
            <a:endParaRPr lang="ru-RU" sz="1400" dirty="0">
              <a:solidFill>
                <a:srgbClr val="00000A"/>
              </a:solidFill>
              <a:effectLst/>
              <a:ea typeface="OpenSymbol"/>
              <a:cs typeface="OpenSymbo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8270" y="2501502"/>
            <a:ext cx="5231120" cy="116955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ru-RU" sz="1400" b="1" i="1" dirty="0">
                <a:solidFill>
                  <a:srgbClr val="00000A"/>
                </a:solidFill>
                <a:ea typeface="OpenSymbol"/>
                <a:cs typeface="OpenSymbol"/>
              </a:rPr>
              <a:t>«Не осваивает 72+»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-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дети,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не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имеющие зачислений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на программы дополнительного образования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(спортивной подготовки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)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со сроком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реализации 72 и более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часа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, реализуемые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за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счет бюджетных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средств, в предстоящем учебном году</a:t>
            </a:r>
            <a:endParaRPr lang="ru-RU" sz="1400" dirty="0">
              <a:solidFill>
                <a:srgbClr val="00000A"/>
              </a:solidFill>
              <a:ea typeface="OpenSymbol"/>
              <a:cs typeface="OpenSymbo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001" y="5774685"/>
            <a:ext cx="8627388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 наличии зачислений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бюджетные программы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дополнительного образования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(спортивной подготовки) сроком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реализации 72 и более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часа в предстоящем учебном году,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заявление будет рассмотрено в рамках 2 этапа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зачислений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случае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наличия вакантных бюджетных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мест в порядке очередности подачи заявления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2000" y="1390289"/>
            <a:ext cx="8627389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Для реализации Региональной модели приема в АИС «ЭДО», в «Реестре заявлений», будут предусмотрены следующие разделы: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«Включенность в ДО/СП» (отражается статус ребенка: «Не осваивает 72+»/«Осваивает 72+»);</a:t>
            </a:r>
            <a:endParaRPr lang="ru-RU" sz="1400" dirty="0">
              <a:solidFill>
                <a:schemeClr val="accent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«Дата, время подачи заявления» (формируется автоматически). </a:t>
            </a:r>
          </a:p>
        </p:txBody>
      </p:sp>
    </p:spTree>
    <p:extLst>
      <p:ext uri="{BB962C8B-B14F-4D97-AF65-F5344CB8AC3E}">
        <p14:creationId xmlns:p14="http://schemas.microsoft.com/office/powerpoint/2010/main" val="2243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89560" y="4719595"/>
            <a:ext cx="8211960" cy="7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6294600" y="493236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9%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618240" y="5148360"/>
            <a:ext cx="64764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15%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6083280" y="472428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0,2%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967280" y="511812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45%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2" name="CustomShape 7"/>
          <p:cNvSpPr/>
          <p:nvPr/>
        </p:nvSpPr>
        <p:spPr>
          <a:xfrm>
            <a:off x="424800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8"/>
          <p:cNvSpPr/>
          <p:nvPr/>
        </p:nvSpPr>
        <p:spPr>
          <a:xfrm>
            <a:off x="6912000" y="439272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496728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0"/>
          <p:cNvSpPr/>
          <p:nvPr/>
        </p:nvSpPr>
        <p:spPr>
          <a:xfrm>
            <a:off x="7812000" y="478800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8496360" y="4608360"/>
            <a:ext cx="495000" cy="24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9" name="Рисунок 17_1" descr="Изображение выглядит как нож&#10;&#10;Автоматически созданное описание"/>
          <p:cNvPicPr/>
          <p:nvPr/>
        </p:nvPicPr>
        <p:blipFill>
          <a:blip r:embed="rId3"/>
          <a:srcRect r="78884"/>
          <a:stretch/>
        </p:blipFill>
        <p:spPr>
          <a:xfrm>
            <a:off x="8168400" y="72000"/>
            <a:ext cx="933120" cy="642960"/>
          </a:xfrm>
          <a:prstGeom prst="rect">
            <a:avLst/>
          </a:prstGeom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441789" y="1061535"/>
            <a:ext cx="612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II</a:t>
            </a:r>
            <a:r>
              <a:rPr lang="ru-RU" sz="2400" b="1" dirty="0" smtClean="0"/>
              <a:t> этап </a:t>
            </a:r>
            <a:r>
              <a:rPr lang="ru-RU" sz="2400" b="1" i="1" dirty="0" smtClean="0"/>
              <a:t>- с 02.09.2023 г.</a:t>
            </a:r>
            <a:endParaRPr lang="ru-RU" sz="2400" b="1" i="1" dirty="0"/>
          </a:p>
          <a:p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869" y="1639886"/>
            <a:ext cx="8310668" cy="116955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Производится </a:t>
            </a:r>
            <a:r>
              <a:rPr lang="ru-RU" sz="1400" dirty="0" smtClean="0"/>
              <a:t>«</a:t>
            </a:r>
            <a:r>
              <a:rPr lang="ru-RU" sz="1400" dirty="0" err="1" smtClean="0">
                <a:latin typeface="Arial, sans-serif"/>
              </a:rPr>
              <a:t>донабор</a:t>
            </a:r>
            <a:r>
              <a:rPr lang="ru-RU" sz="1400" dirty="0" smtClean="0">
                <a:latin typeface="Arial, sans-serif"/>
              </a:rPr>
              <a:t>» </a:t>
            </a:r>
            <a:r>
              <a:rPr lang="ru-RU" sz="1400" dirty="0">
                <a:latin typeface="Arial, sans-serif"/>
              </a:rPr>
              <a:t>детей на программы дополнительного образования </a:t>
            </a:r>
            <a:r>
              <a:rPr lang="ru-RU" sz="1400" dirty="0" smtClean="0">
                <a:latin typeface="Arial, sans-serif"/>
              </a:rPr>
              <a:t>(спортивной подготовки) сроком реализации 72 часа и более, реализуемые  за </a:t>
            </a:r>
            <a:r>
              <a:rPr lang="ru-RU" sz="1400" dirty="0">
                <a:latin typeface="Arial, sans-serif"/>
              </a:rPr>
              <a:t>счет </a:t>
            </a:r>
            <a:r>
              <a:rPr lang="ru-RU" sz="1400" dirty="0" smtClean="0"/>
              <a:t>средств </a:t>
            </a:r>
            <a:r>
              <a:rPr lang="ru-RU" sz="1400" dirty="0"/>
              <a:t>регионального и муниципальных бюджетов </a:t>
            </a:r>
            <a:r>
              <a:rPr lang="ru-RU" sz="1400" dirty="0" smtClean="0">
                <a:latin typeface="Arial, sans-serif"/>
              </a:rPr>
              <a:t>по </a:t>
            </a:r>
            <a:r>
              <a:rPr lang="ru-RU" sz="1400" dirty="0">
                <a:latin typeface="Arial, sans-serif"/>
              </a:rPr>
              <a:t>заявлениям, поданным через Навигатор дополнительного образования Тюменской области, </a:t>
            </a:r>
            <a:r>
              <a:rPr lang="ru-RU" sz="1400" b="1" dirty="0" smtClean="0">
                <a:latin typeface="Arial, sans-serif"/>
              </a:rPr>
              <a:t>при </a:t>
            </a:r>
            <a:r>
              <a:rPr lang="ru-RU" sz="1400" b="1" dirty="0">
                <a:latin typeface="Arial, sans-serif"/>
              </a:rPr>
              <a:t>условии наличия свободных </a:t>
            </a:r>
            <a:r>
              <a:rPr lang="ru-RU" sz="1400" b="1" dirty="0" smtClean="0">
                <a:latin typeface="Arial, sans-serif"/>
              </a:rPr>
              <a:t>мест, в </a:t>
            </a:r>
            <a:r>
              <a:rPr lang="ru-RU" sz="1400" b="1" dirty="0">
                <a:latin typeface="Arial, sans-serif"/>
              </a:rPr>
              <a:t>порядке </a:t>
            </a:r>
            <a:r>
              <a:rPr lang="ru-RU" sz="1400" b="1" dirty="0" smtClean="0">
                <a:latin typeface="Arial, sans-serif"/>
              </a:rPr>
              <a:t>очередности (в привычном порядке).</a:t>
            </a:r>
            <a:endParaRPr lang="ru-RU" sz="1400" dirty="0"/>
          </a:p>
        </p:txBody>
      </p:sp>
      <p:sp>
        <p:nvSpPr>
          <p:cNvPr id="27" name="CustomShape 12"/>
          <p:cNvSpPr/>
          <p:nvPr/>
        </p:nvSpPr>
        <p:spPr>
          <a:xfrm>
            <a:off x="252000" y="101840"/>
            <a:ext cx="79164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600" b="1" dirty="0" smtClean="0"/>
              <a:t>Региональная модель </a:t>
            </a:r>
            <a:r>
              <a:rPr lang="ru-RU" sz="1600" b="1" dirty="0"/>
              <a:t>приема (зачисления) </a:t>
            </a:r>
            <a:r>
              <a:rPr lang="ru-RU" sz="1600" b="1" dirty="0" smtClean="0"/>
              <a:t>детей на </a:t>
            </a:r>
            <a:r>
              <a:rPr lang="ru-RU" sz="1600" b="1" dirty="0"/>
              <a:t>обучение по </a:t>
            </a:r>
            <a:r>
              <a:rPr lang="ru-RU" sz="1600" b="1" dirty="0" smtClean="0"/>
              <a:t>дополнительным общеобразовательным программам (программам спортивной подготовки)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28" name="Line 13"/>
          <p:cNvSpPr/>
          <p:nvPr/>
        </p:nvSpPr>
        <p:spPr>
          <a:xfrm>
            <a:off x="274047" y="883875"/>
            <a:ext cx="3096000" cy="0"/>
          </a:xfrm>
          <a:prstGeom prst="line">
            <a:avLst/>
          </a:prstGeom>
          <a:ln w="7632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38" y="2984206"/>
            <a:ext cx="3044499" cy="349356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487208" y="3451926"/>
            <a:ext cx="4976315" cy="157889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177800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Родитель (законный представитель) уведомляется </a:t>
            </a:r>
            <a:r>
              <a:rPr lang="ru-RU" sz="1400" b="1" dirty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о принятом решении</a:t>
            </a:r>
            <a:r>
              <a:rPr lang="ru-RU" sz="1400" dirty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по результатам рассмотрения заявления на зачисление на программу дополнительного образования/спортивной подготовки </a:t>
            </a:r>
            <a:r>
              <a:rPr lang="ru-RU" sz="1400" b="1" dirty="0" smtClean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посредством </a:t>
            </a:r>
            <a:r>
              <a:rPr lang="ru-RU" sz="1400" b="1" dirty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электронной почты</a:t>
            </a:r>
            <a:r>
              <a:rPr lang="ru-RU" sz="1400" dirty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, указанной в заявлении на </a:t>
            </a:r>
            <a:r>
              <a:rPr lang="ru-RU" sz="1400" dirty="0" smtClean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зачисление.</a:t>
            </a:r>
          </a:p>
        </p:txBody>
      </p:sp>
    </p:spTree>
    <p:extLst>
      <p:ext uri="{BB962C8B-B14F-4D97-AF65-F5344CB8AC3E}">
        <p14:creationId xmlns:p14="http://schemas.microsoft.com/office/powerpoint/2010/main" val="19664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89560" y="4719595"/>
            <a:ext cx="8211960" cy="7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6294600" y="493236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9%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618240" y="5148360"/>
            <a:ext cx="64764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15%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6083280" y="472428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0,2%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967280" y="511812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45%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72" name="CustomShape 7"/>
          <p:cNvSpPr/>
          <p:nvPr/>
        </p:nvSpPr>
        <p:spPr>
          <a:xfrm>
            <a:off x="424800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8"/>
          <p:cNvSpPr/>
          <p:nvPr/>
        </p:nvSpPr>
        <p:spPr>
          <a:xfrm>
            <a:off x="6912000" y="439272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496728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0"/>
          <p:cNvSpPr/>
          <p:nvPr/>
        </p:nvSpPr>
        <p:spPr>
          <a:xfrm>
            <a:off x="7812000" y="478800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8496360" y="4608360"/>
            <a:ext cx="495000" cy="24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9" name="Рисунок 17_1" descr="Изображение выглядит как нож&#10;&#10;Автоматически созданное описание"/>
          <p:cNvPicPr/>
          <p:nvPr/>
        </p:nvPicPr>
        <p:blipFill>
          <a:blip r:embed="rId3"/>
          <a:srcRect r="78884"/>
          <a:stretch/>
        </p:blipFill>
        <p:spPr>
          <a:xfrm>
            <a:off x="8168400" y="72000"/>
            <a:ext cx="933120" cy="64296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26687" y="1409379"/>
            <a:ext cx="7769674" cy="30777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Основные задачи при реализации </a:t>
            </a:r>
            <a:r>
              <a:rPr lang="ru-RU" sz="1400" b="1" dirty="0"/>
              <a:t>Региональной модели приема </a:t>
            </a:r>
          </a:p>
        </p:txBody>
      </p:sp>
      <p:sp>
        <p:nvSpPr>
          <p:cNvPr id="27" name="CustomShape 12"/>
          <p:cNvSpPr/>
          <p:nvPr/>
        </p:nvSpPr>
        <p:spPr>
          <a:xfrm>
            <a:off x="252000" y="101840"/>
            <a:ext cx="79164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600" b="1" dirty="0" smtClean="0"/>
              <a:t>Региональная модель </a:t>
            </a:r>
            <a:r>
              <a:rPr lang="ru-RU" sz="1600" b="1" dirty="0"/>
              <a:t>приема (зачисления) </a:t>
            </a:r>
            <a:r>
              <a:rPr lang="ru-RU" sz="1600" b="1" dirty="0" smtClean="0"/>
              <a:t>детей на </a:t>
            </a:r>
            <a:r>
              <a:rPr lang="ru-RU" sz="1600" b="1" dirty="0"/>
              <a:t>обучение по </a:t>
            </a:r>
            <a:r>
              <a:rPr lang="ru-RU" sz="1600" b="1" dirty="0" smtClean="0"/>
              <a:t>дополнительным общеобразовательным программам (программам спортивной подготовки)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28" name="Line 13"/>
          <p:cNvSpPr/>
          <p:nvPr/>
        </p:nvSpPr>
        <p:spPr>
          <a:xfrm>
            <a:off x="274047" y="883875"/>
            <a:ext cx="3096000" cy="0"/>
          </a:xfrm>
          <a:prstGeom prst="line">
            <a:avLst/>
          </a:prstGeom>
          <a:ln w="7632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Прямоугольник 13"/>
          <p:cNvSpPr/>
          <p:nvPr/>
        </p:nvSpPr>
        <p:spPr>
          <a:xfrm>
            <a:off x="274047" y="2195444"/>
            <a:ext cx="682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, sans-serif"/>
              </a:rPr>
              <a:t>Завершение </a:t>
            </a:r>
            <a:r>
              <a:rPr lang="ru-RU" sz="1400" dirty="0">
                <a:latin typeface="Arial, sans-serif"/>
              </a:rPr>
              <a:t>работы по отчислению обучающихся с </a:t>
            </a:r>
            <a:r>
              <a:rPr lang="ru-RU" sz="1400" dirty="0" smtClean="0">
                <a:latin typeface="Arial, sans-serif"/>
              </a:rPr>
              <a:t>программ ДО/переводу на </a:t>
            </a:r>
            <a:r>
              <a:rPr lang="ru-RU" sz="1400" dirty="0">
                <a:latin typeface="Arial, sans-serif"/>
              </a:rPr>
              <a:t>следующий учебный год.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33272" y="22393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12.08.2023</a:t>
            </a:r>
            <a:endParaRPr lang="ru-RU" sz="1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94110" y="3701736"/>
            <a:ext cx="6965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, sans-serif"/>
              </a:rPr>
              <a:t>Публикация </a:t>
            </a:r>
            <a:r>
              <a:rPr lang="ru-RU" sz="1400" dirty="0">
                <a:latin typeface="Arial, sans-serif"/>
              </a:rPr>
              <a:t>дополнительных общеобразовательных программ и программ спортивной подготовки в Навигаторе дополнительного образования детей Тюменской области (АИС «ЭДО</a:t>
            </a:r>
            <a:r>
              <a:rPr lang="ru-RU" sz="1400" dirty="0" smtClean="0">
                <a:latin typeface="Arial, sans-serif"/>
              </a:rPr>
              <a:t>).</a:t>
            </a:r>
            <a:endParaRPr lang="ru-RU" sz="1400" dirty="0">
              <a:latin typeface="Arial, sans-serif"/>
            </a:endParaRPr>
          </a:p>
          <a:p>
            <a:endParaRPr lang="ru-RU" sz="1400" dirty="0">
              <a:latin typeface="Arial, sans-serif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0252" y="412496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19.08.2023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4046" y="2974741"/>
            <a:ext cx="6661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Подготовка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и утверждение организациями программ дополнительного образования, планируемых к реализации в новом учебном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году.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563106" y="32195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12.08.2023</a:t>
            </a:r>
            <a:endParaRPr lang="ru-RU" sz="1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94109" y="4605748"/>
            <a:ext cx="6965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, sans-serif"/>
              </a:rPr>
              <a:t>Участие в обучающих мероприятия по вопросу реализации Региональной </a:t>
            </a:r>
            <a:r>
              <a:rPr lang="ru-RU" sz="1400" dirty="0">
                <a:latin typeface="Arial, sans-serif"/>
              </a:rPr>
              <a:t>модели </a:t>
            </a:r>
            <a:r>
              <a:rPr lang="ru-RU" sz="1400" dirty="0" smtClean="0">
                <a:latin typeface="Arial, sans-serif"/>
              </a:rPr>
              <a:t>приема.</a:t>
            </a:r>
            <a:endParaRPr lang="ru-RU" sz="1400" dirty="0">
              <a:latin typeface="Arial, sans-serif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000" y="5379932"/>
            <a:ext cx="6800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, sans-serif"/>
              </a:rPr>
              <a:t>Участие в информационно-разъяснительной работе по реализации Региональной модели приема.</a:t>
            </a:r>
            <a:endParaRPr lang="ru-RU" sz="1400" dirty="0">
              <a:latin typeface="Arial, sans-serif"/>
            </a:endParaRPr>
          </a:p>
          <a:p>
            <a:endParaRPr lang="ru-RU" sz="1400" dirty="0">
              <a:latin typeface="Arial, sans-serif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14867" y="4663929"/>
            <a:ext cx="1257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постоянно</a:t>
            </a:r>
            <a:endParaRPr lang="ru-RU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595800" y="5356726"/>
            <a:ext cx="1257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постоянно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123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160" y="1368000"/>
            <a:ext cx="9134640" cy="5480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2"/>
          <p:cNvSpPr/>
          <p:nvPr/>
        </p:nvSpPr>
        <p:spPr>
          <a:xfrm>
            <a:off x="185760" y="3123000"/>
            <a:ext cx="8568720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СПАСИБО ЗА ВНИМАНИЕ!</a:t>
            </a:r>
            <a:endParaRPr lang="ru-RU" sz="22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4290</TotalTime>
  <Words>1204</Words>
  <Application>Microsoft Office PowerPoint</Application>
  <PresentationFormat>Экран (4:3)</PresentationFormat>
  <Paragraphs>83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Arial, sans-serif</vt:lpstr>
      <vt:lpstr>DejaVu Sans</vt:lpstr>
      <vt:lpstr>Liberation Sans</vt:lpstr>
      <vt:lpstr>OpenSymbol</vt:lpstr>
      <vt:lpstr>Symbol</vt:lpstr>
      <vt:lpstr>Tahoma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Ольга Николаевна Казанцева</cp:lastModifiedBy>
  <cp:revision>551</cp:revision>
  <cp:lastPrinted>2022-07-19T05:21:16Z</cp:lastPrinted>
  <dcterms:created xsi:type="dcterms:W3CDTF">2021-03-02T10:11:19Z</dcterms:created>
  <dcterms:modified xsi:type="dcterms:W3CDTF">2023-08-08T08:15:12Z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