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9"/>
  </p:notesMasterIdLst>
  <p:sldIdLst>
    <p:sldId id="256" r:id="rId3"/>
    <p:sldId id="273" r:id="rId4"/>
    <p:sldId id="274" r:id="rId5"/>
    <p:sldId id="268" r:id="rId6"/>
    <p:sldId id="275" r:id="rId7"/>
    <p:sldId id="267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756000" y="5077708"/>
            <a:ext cx="6047640" cy="481027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15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15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15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15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157" name="PlaceHolder 5"/>
          <p:cNvSpPr>
            <a:spLocks noGrp="1"/>
          </p:cNvSpPr>
          <p:nvPr>
            <p:ph type="ftr"/>
          </p:nvPr>
        </p:nvSpPr>
        <p:spPr>
          <a:xfrm>
            <a:off x="0" y="10155776"/>
            <a:ext cx="3280680" cy="53415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158" name="PlaceHolder 6"/>
          <p:cNvSpPr>
            <a:spLocks noGrp="1"/>
          </p:cNvSpPr>
          <p:nvPr>
            <p:ph type="sldNum"/>
          </p:nvPr>
        </p:nvSpPr>
        <p:spPr>
          <a:xfrm>
            <a:off x="4278960" y="10155776"/>
            <a:ext cx="3280680" cy="53415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DF745D3-3BC3-461C-91CD-8AD7774A5F1A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200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54063"/>
            <a:ext cx="4957763" cy="3717925"/>
          </a:xfrm>
          <a:prstGeom prst="rect">
            <a:avLst/>
          </a:prstGeom>
        </p:spPr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679680" y="4715246"/>
            <a:ext cx="5852880" cy="443665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8000" indent="-191520" algn="ctr">
              <a:lnSpc>
                <a:spcPct val="100000"/>
              </a:lnSpc>
              <a:tabLst>
                <a:tab pos="0" algn="l"/>
              </a:tabLst>
            </a:pPr>
            <a:r>
              <a:rPr lang="ru-RU" sz="1500" b="0" strike="noStrike" spc="-1">
                <a:latin typeface="Arial"/>
              </a:rPr>
              <a:t>Добрый день, уважаемые коллеги!</a:t>
            </a:r>
          </a:p>
          <a:p>
            <a:pPr marL="198000" indent="-191520" algn="ctr"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  <a:p>
            <a:pPr marL="198000" indent="-191520" algn="just">
              <a:lnSpc>
                <a:spcPct val="100000"/>
              </a:lnSpc>
              <a:tabLst>
                <a:tab pos="0" algn="l"/>
              </a:tabLst>
            </a:pPr>
            <a:r>
              <a:rPr lang="ru-RU" sz="1500" b="0" strike="noStrike" spc="-1">
                <a:latin typeface="Arial"/>
              </a:rPr>
              <a:t>Сегодня мы обсудим с вами аспекты реализации Целевой модели развития системы дополнительного образования в Тюменской области. </a:t>
            </a:r>
          </a:p>
          <a:p>
            <a:pPr marL="198000" indent="-191520" algn="just">
              <a:lnSpc>
                <a:spcPct val="100000"/>
              </a:lnSpc>
              <a:tabLst>
                <a:tab pos="0" algn="l"/>
              </a:tabLst>
            </a:pPr>
            <a:r>
              <a:rPr lang="ru-RU" sz="1500" b="0" strike="noStrike" spc="-1">
                <a:latin typeface="Arial"/>
              </a:rPr>
              <a:t>Обсудим роль муниципального опорного центра в региональной системе дополнительного образования; услышим опыт деятельности муниципальных опорных центров Голышмановского городского округа Тюменской области, Омского муниципального района Омской области. </a:t>
            </a:r>
          </a:p>
          <a:p>
            <a:pPr marL="198000" indent="-191520" algn="just">
              <a:lnSpc>
                <a:spcPct val="100000"/>
              </a:lnSpc>
              <a:tabLst>
                <a:tab pos="0" algn="l"/>
              </a:tabLst>
            </a:pPr>
            <a:r>
              <a:rPr lang="ru-RU" sz="1500" b="0" strike="noStrike" spc="-1">
                <a:latin typeface="Arial"/>
              </a:rPr>
              <a:t>Отдельно остановимся на вопросах информационной открытости учреждений дополнительного образования и оценке качества деятельности организаций дополнительного образования. </a:t>
            </a:r>
          </a:p>
          <a:p>
            <a:pPr marL="198000" indent="-191520" algn="just"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  <a:p>
            <a:pPr marL="198000" indent="-191520" algn="just"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  <a:p>
            <a:pPr marL="198000" indent="-191520"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  <a:p>
            <a:pPr marL="198000" indent="-191520">
              <a:lnSpc>
                <a:spcPct val="100000"/>
              </a:lnSpc>
              <a:tabLst>
                <a:tab pos="0" algn="l"/>
              </a:tabLst>
            </a:pPr>
            <a:endParaRPr lang="ru-RU" sz="15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2111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685800"/>
            <a:ext cx="4581525" cy="3435350"/>
          </a:xfrm>
          <a:prstGeom prst="rect">
            <a:avLst/>
          </a:prstGeom>
        </p:spPr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711720" y="4299153"/>
            <a:ext cx="4881600" cy="411738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97640" indent="-181080" algn="just">
              <a:lnSpc>
                <a:spcPct val="100000"/>
              </a:lnSpc>
              <a:spcBef>
                <a:spcPts val="411"/>
              </a:spcBef>
              <a:tabLst>
                <a:tab pos="0" algn="l"/>
              </a:tabLst>
            </a:pPr>
            <a:r>
              <a:rPr lang="ru-RU" sz="1100" b="0" strike="noStrike" spc="-1">
                <a:solidFill>
                  <a:srgbClr val="111111"/>
                </a:solidFill>
                <a:latin typeface="Arial"/>
                <a:ea typeface="Arial"/>
              </a:rPr>
              <a:t>Майским Указом Президента РФ от 07.05.2018 №204 определены  стратегические цели и задачи национальной политики. Одна из целей — это воспитание гармоничной и социально ответственной личности. </a:t>
            </a:r>
            <a:endParaRPr lang="ru-RU" sz="1100" b="0" strike="noStrike" spc="-1">
              <a:latin typeface="Arial"/>
            </a:endParaRPr>
          </a:p>
          <a:p>
            <a:pPr marL="197640" indent="-181080" algn="just">
              <a:lnSpc>
                <a:spcPct val="100000"/>
              </a:lnSpc>
              <a:spcBef>
                <a:spcPts val="411"/>
              </a:spcBef>
              <a:tabLst>
                <a:tab pos="0" algn="l"/>
              </a:tabLst>
            </a:pPr>
            <a:r>
              <a:rPr lang="ru-RU" sz="1100" b="0" strike="noStrike" spc="-1">
                <a:solidFill>
                  <a:srgbClr val="111111"/>
                </a:solidFill>
                <a:latin typeface="Arial"/>
                <a:ea typeface="Arial"/>
              </a:rPr>
              <a:t>На достижение данной цели направлен национальный проект «Образование», который включает в себя 10 федеральных проектов. Два проекта непосредственно затрагивают сферу дополнительного образования: проекты «Успех каждого ребенка» и «Социальная активность».</a:t>
            </a:r>
            <a:endParaRPr lang="ru-RU" sz="11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08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9000" y="1377000"/>
            <a:ext cx="9134640" cy="548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3"/>
          <p:cNvSpPr/>
          <p:nvPr/>
        </p:nvSpPr>
        <p:spPr>
          <a:xfrm>
            <a:off x="0" y="6181920"/>
            <a:ext cx="9143640" cy="3217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04A2FF"/>
                </a:solidFill>
                <a:latin typeface="Arial"/>
                <a:ea typeface="DejaVu Sans"/>
              </a:rPr>
              <a:t>2023 г.</a:t>
            </a:r>
            <a:endParaRPr lang="ru-RU" sz="1500" b="0" strike="noStrike" spc="-1" dirty="0">
              <a:latin typeface="Arial"/>
            </a:endParaRPr>
          </a:p>
        </p:txBody>
      </p:sp>
      <p:sp>
        <p:nvSpPr>
          <p:cNvPr id="162" name="CustomShape 4"/>
          <p:cNvSpPr/>
          <p:nvPr/>
        </p:nvSpPr>
        <p:spPr>
          <a:xfrm rot="10789200">
            <a:off x="4664160" y="642240"/>
            <a:ext cx="4425840" cy="2391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5"/>
          <p:cNvSpPr/>
          <p:nvPr/>
        </p:nvSpPr>
        <p:spPr>
          <a:xfrm>
            <a:off x="252000" y="2667698"/>
            <a:ext cx="8383320" cy="215162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Autofit/>
          </a:bodyPr>
          <a:lstStyle/>
          <a:p>
            <a:pPr indent="396240" algn="ctr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sz="2400" b="1" kern="150" dirty="0">
                <a:ea typeface="Times New Roman"/>
                <a:cs typeface="Mangal"/>
              </a:rPr>
              <a:t>Порядок подготовки организаций, </a:t>
            </a:r>
            <a:endParaRPr lang="ru-RU" sz="2400" b="1" kern="150" dirty="0" smtClean="0">
              <a:ea typeface="Times New Roman"/>
              <a:cs typeface="Mangal"/>
            </a:endParaRPr>
          </a:p>
          <a:p>
            <a:pPr indent="396240" algn="ctr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630555" algn="l"/>
              </a:tabLst>
            </a:pPr>
            <a:r>
              <a:rPr lang="ru-RU" sz="2400" b="1" kern="150" dirty="0" smtClean="0">
                <a:ea typeface="Times New Roman"/>
                <a:cs typeface="Mangal"/>
              </a:rPr>
              <a:t>осуществляющих </a:t>
            </a:r>
            <a:r>
              <a:rPr lang="ru-RU" sz="2400" b="1" kern="150" dirty="0">
                <a:ea typeface="Times New Roman"/>
                <a:cs typeface="Mangal"/>
              </a:rPr>
              <a:t>образовательную деятельность</a:t>
            </a:r>
            <a:endParaRPr lang="ru-RU" sz="2400" kern="150" dirty="0">
              <a:latin typeface="Liberation Serif"/>
              <a:ea typeface="NSimSun"/>
              <a:cs typeface="Mangal"/>
            </a:endParaRPr>
          </a:p>
          <a:p>
            <a:pPr algn="ctr"/>
            <a:r>
              <a:rPr lang="ru-RU" sz="2400" b="1" spc="-1" dirty="0"/>
              <a:t>п</a:t>
            </a:r>
            <a:r>
              <a:rPr lang="ru-RU" sz="2400" b="1" spc="-1" dirty="0" smtClean="0"/>
              <a:t>о реализации региональной модели приёма (зачисления) детей </a:t>
            </a:r>
            <a:endParaRPr lang="ru-RU" sz="2400" b="1" spc="-1" dirty="0"/>
          </a:p>
        </p:txBody>
      </p:sp>
      <p:pic>
        <p:nvPicPr>
          <p:cNvPr id="9" name="Рисунок 17_1" descr="Изображение выглядит как нож&#10;&#10;Автоматически созданное описание"/>
          <p:cNvPicPr/>
          <p:nvPr/>
        </p:nvPicPr>
        <p:blipFill>
          <a:blip r:embed="rId3"/>
          <a:srcRect r="78884"/>
          <a:stretch/>
        </p:blipFill>
        <p:spPr>
          <a:xfrm>
            <a:off x="6590734" y="281284"/>
            <a:ext cx="2503012" cy="174856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7_1" descr="Изображение выглядит как нож&#10;&#10;Автоматически созданное описание"/>
          <p:cNvPicPr/>
          <p:nvPr/>
        </p:nvPicPr>
        <p:blipFill>
          <a:blip r:embed="rId2"/>
          <a:srcRect r="78884"/>
          <a:stretch/>
        </p:blipFill>
        <p:spPr>
          <a:xfrm>
            <a:off x="8168400" y="72000"/>
            <a:ext cx="933120" cy="642960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037756" y="469782"/>
            <a:ext cx="6960385" cy="98990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</a:t>
            </a:r>
            <a:r>
              <a:rPr lang="ru-RU" sz="1600" dirty="0" smtClean="0"/>
              <a:t>пределяется должностное лицо для</a:t>
            </a:r>
            <a:r>
              <a:rPr lang="ru-RU" sz="1600" b="1" dirty="0" smtClean="0"/>
              <a:t> координации </a:t>
            </a:r>
            <a:r>
              <a:rPr lang="ru-RU" sz="1600" b="1" dirty="0"/>
              <a:t>работы </a:t>
            </a:r>
            <a:r>
              <a:rPr lang="ru-RU" sz="1600" dirty="0"/>
              <a:t>по </a:t>
            </a:r>
            <a:r>
              <a:rPr lang="ru-RU" sz="1600" dirty="0" smtClean="0"/>
              <a:t>реализации </a:t>
            </a:r>
            <a:r>
              <a:rPr lang="ru-RU" sz="1600" dirty="0"/>
              <a:t>региональной модели  приема (зачисления) детей на обучение по программам дополнительного образования</a:t>
            </a:r>
          </a:p>
        </p:txBody>
      </p:sp>
      <p:sp>
        <p:nvSpPr>
          <p:cNvPr id="9" name="Овал 8"/>
          <p:cNvSpPr/>
          <p:nvPr/>
        </p:nvSpPr>
        <p:spPr>
          <a:xfrm>
            <a:off x="1023455" y="1870745"/>
            <a:ext cx="7231312" cy="83889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организациях разрабатывается план работы по реализации Модели</a:t>
            </a:r>
            <a:endParaRPr lang="ru-RU" sz="1600" b="1" dirty="0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1115735" y="3674377"/>
            <a:ext cx="2827091" cy="864066"/>
          </a:xfrm>
          <a:prstGeom prst="curved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04675" y="2810311"/>
            <a:ext cx="7930285" cy="7214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Организации проводят рабочие </a:t>
            </a:r>
            <a:r>
              <a:rPr lang="ru-RU" sz="1600" dirty="0"/>
              <a:t>совещания по вопросу </a:t>
            </a:r>
            <a:r>
              <a:rPr lang="ru-RU" sz="1600" dirty="0" smtClean="0"/>
              <a:t>реализации </a:t>
            </a:r>
            <a:r>
              <a:rPr lang="ru-RU" sz="1600" dirty="0"/>
              <a:t>региональный модели </a:t>
            </a:r>
            <a:r>
              <a:rPr lang="ru-RU" sz="1600" dirty="0" smtClean="0"/>
              <a:t>для педагогической общественности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10607" y="3749879"/>
            <a:ext cx="4832058" cy="7885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Внесение </a:t>
            </a:r>
            <a:r>
              <a:rPr lang="ru-RU" b="1" dirty="0">
                <a:solidFill>
                  <a:srgbClr val="FF0000"/>
                </a:solidFill>
              </a:rPr>
              <a:t>изменений в локальные акты </a:t>
            </a:r>
            <a:r>
              <a:rPr lang="ru-RU" b="1" dirty="0" smtClean="0">
                <a:solidFill>
                  <a:srgbClr val="FF0000"/>
                </a:solidFill>
              </a:rPr>
              <a:t>организаций  - до 1 августа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4676" y="4798503"/>
            <a:ext cx="8237988" cy="78017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Завершение работы по отчислению/ переводу на следующий </a:t>
            </a:r>
          </a:p>
          <a:p>
            <a:pPr algn="ctr"/>
            <a:r>
              <a:rPr lang="ru-RU" dirty="0" smtClean="0"/>
              <a:t>учебный год - </a:t>
            </a:r>
            <a:r>
              <a:rPr lang="ru-RU" b="1" dirty="0" smtClean="0">
                <a:solidFill>
                  <a:srgbClr val="FF0000"/>
                </a:solidFill>
              </a:rPr>
              <a:t>до </a:t>
            </a:r>
            <a:r>
              <a:rPr lang="ru-RU" b="1" dirty="0">
                <a:solidFill>
                  <a:srgbClr val="FF0000"/>
                </a:solidFill>
              </a:rPr>
              <a:t>12 августа  </a:t>
            </a:r>
          </a:p>
          <a:p>
            <a:pPr algn="ctr"/>
            <a:endParaRPr lang="ru-RU" dirty="0" smtClean="0"/>
          </a:p>
        </p:txBody>
      </p:sp>
      <p:sp>
        <p:nvSpPr>
          <p:cNvPr id="18" name="Прямоугольник 17"/>
          <p:cNvSpPr/>
          <p:nvPr/>
        </p:nvSpPr>
        <p:spPr>
          <a:xfrm>
            <a:off x="704677" y="5662568"/>
            <a:ext cx="8237988" cy="80534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Подготовка </a:t>
            </a:r>
            <a:r>
              <a:rPr lang="ru-RU" dirty="0"/>
              <a:t>и утверждение </a:t>
            </a:r>
            <a:r>
              <a:rPr lang="ru-RU" dirty="0" smtClean="0"/>
              <a:t>программ </a:t>
            </a:r>
            <a:r>
              <a:rPr lang="ru-RU" dirty="0"/>
              <a:t>дополнительного образования, планируемых к реализации в новом учебном </a:t>
            </a:r>
            <a:r>
              <a:rPr lang="ru-RU" dirty="0" smtClean="0"/>
              <a:t>году  -  </a:t>
            </a:r>
            <a:r>
              <a:rPr lang="ru-RU" b="1" dirty="0" smtClean="0">
                <a:solidFill>
                  <a:srgbClr val="FF0000"/>
                </a:solidFill>
              </a:rPr>
              <a:t>до 12 августа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274914" y="1535187"/>
            <a:ext cx="394903" cy="26005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84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7_1" descr="Изображение выглядит как нож&#10;&#10;Автоматически созданное описание"/>
          <p:cNvPicPr/>
          <p:nvPr/>
        </p:nvPicPr>
        <p:blipFill>
          <a:blip r:embed="rId2"/>
          <a:srcRect r="78884"/>
          <a:stretch/>
        </p:blipFill>
        <p:spPr>
          <a:xfrm>
            <a:off x="8168400" y="72000"/>
            <a:ext cx="933120" cy="642960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62062" y="393480"/>
            <a:ext cx="7466203" cy="11836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indent="396240" algn="just">
              <a:lnSpc>
                <a:spcPct val="115000"/>
              </a:lnSpc>
              <a:tabLst>
                <a:tab pos="247650" algn="l"/>
              </a:tabLst>
            </a:pPr>
            <a:r>
              <a:rPr lang="ru-RU" kern="150" dirty="0">
                <a:ea typeface="Times New Roman"/>
                <a:cs typeface="Mangal"/>
              </a:rPr>
              <a:t>Утвержденные программы дополнительного образования размещаются на </a:t>
            </a:r>
            <a:r>
              <a:rPr lang="ru-RU" b="1" kern="150" dirty="0">
                <a:ea typeface="Times New Roman"/>
                <a:cs typeface="Mangal"/>
              </a:rPr>
              <a:t>официальном сайте </a:t>
            </a:r>
            <a:r>
              <a:rPr lang="ru-RU" kern="150" dirty="0">
                <a:ea typeface="Times New Roman"/>
                <a:cs typeface="Mangal"/>
              </a:rPr>
              <a:t>организации, </a:t>
            </a:r>
            <a:r>
              <a:rPr lang="ru-RU" kern="150" dirty="0" smtClean="0">
                <a:ea typeface="Times New Roman"/>
                <a:cs typeface="Mangal"/>
              </a:rPr>
              <a:t>и </a:t>
            </a:r>
            <a:r>
              <a:rPr lang="ru-RU" kern="150" dirty="0">
                <a:ea typeface="Times New Roman"/>
                <a:cs typeface="Mangal"/>
              </a:rPr>
              <a:t>в </a:t>
            </a:r>
            <a:r>
              <a:rPr lang="ru-RU" b="1" kern="150" dirty="0">
                <a:ea typeface="Times New Roman"/>
                <a:cs typeface="Mangal"/>
              </a:rPr>
              <a:t>навигаторе дополнительного образования  </a:t>
            </a:r>
            <a:r>
              <a:rPr lang="ru-RU" kern="150" dirty="0">
                <a:ea typeface="Times New Roman"/>
                <a:cs typeface="Mangal"/>
              </a:rPr>
              <a:t>Тюменской области </a:t>
            </a:r>
          </a:p>
          <a:p>
            <a:pPr indent="396240" algn="ctr">
              <a:lnSpc>
                <a:spcPct val="115000"/>
              </a:lnSpc>
              <a:spcAft>
                <a:spcPts val="0"/>
              </a:spcAft>
              <a:tabLst>
                <a:tab pos="247650" algn="l"/>
              </a:tabLst>
            </a:pPr>
            <a:r>
              <a:rPr lang="ru-RU" sz="1600" dirty="0" smtClean="0"/>
              <a:t> </a:t>
            </a:r>
            <a:r>
              <a:rPr lang="ru-RU" b="1" i="1" dirty="0">
                <a:solidFill>
                  <a:srgbClr val="FF0000"/>
                </a:solidFill>
              </a:rPr>
              <a:t>до 18 августа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62063" y="1786855"/>
            <a:ext cx="8313490" cy="17029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b="1" dirty="0"/>
              <a:t>Прием на </a:t>
            </a:r>
            <a:r>
              <a:rPr lang="ru-RU" b="1" dirty="0" smtClean="0"/>
              <a:t>обучение </a:t>
            </a:r>
            <a:r>
              <a:rPr lang="ru-RU" dirty="0"/>
              <a:t>по программам дополнительного образования проводится на условиях, определяемых локальными нормативными актами организаций, осуществляющую образовательную деятельность, в соответствии с региональной </a:t>
            </a:r>
            <a:r>
              <a:rPr lang="ru-RU" dirty="0" smtClean="0"/>
              <a:t>моделью.</a:t>
            </a:r>
            <a:r>
              <a:rPr lang="en-US" b="1" dirty="0"/>
              <a:t> </a:t>
            </a:r>
            <a:endParaRPr lang="ru-RU" b="1" dirty="0" smtClean="0"/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этап </a:t>
            </a:r>
            <a:r>
              <a:rPr lang="en-US" b="1" dirty="0" smtClean="0">
                <a:solidFill>
                  <a:srgbClr val="FF0000"/>
                </a:solidFill>
              </a:rPr>
              <a:t>– </a:t>
            </a:r>
            <a:r>
              <a:rPr lang="ru-RU" b="1" i="1" dirty="0" smtClean="0">
                <a:solidFill>
                  <a:srgbClr val="FF0000"/>
                </a:solidFill>
              </a:rPr>
              <a:t>19 августа – 1 сентября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II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этап </a:t>
            </a:r>
            <a:r>
              <a:rPr lang="ru-RU" b="1" i="1" dirty="0">
                <a:solidFill>
                  <a:srgbClr val="FF0000"/>
                </a:solidFill>
              </a:rPr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со 2 сентября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62062" y="4865615"/>
            <a:ext cx="8212821" cy="184557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Действие региональной модели 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</a:rPr>
              <a:t>распространяется на дополнительные </a:t>
            </a:r>
            <a:r>
              <a:rPr lang="ru-RU" sz="1600" b="1" i="1" dirty="0">
                <a:solidFill>
                  <a:srgbClr val="FF0000"/>
                </a:solidFill>
              </a:rPr>
              <a:t>общеобразовательные общеразвивающие </a:t>
            </a:r>
            <a:r>
              <a:rPr lang="ru-RU" sz="1600" b="1" i="1" dirty="0" smtClean="0">
                <a:solidFill>
                  <a:srgbClr val="FF0000"/>
                </a:solidFill>
              </a:rPr>
              <a:t>программы и </a:t>
            </a:r>
            <a:r>
              <a:rPr lang="ru-RU" sz="1600" b="1" i="1" dirty="0">
                <a:solidFill>
                  <a:srgbClr val="FF0000"/>
                </a:solidFill>
              </a:rPr>
              <a:t>программы спортивной подготовки со </a:t>
            </a:r>
            <a:r>
              <a:rPr lang="ru-RU" sz="1600" b="1" i="1" dirty="0" smtClean="0">
                <a:solidFill>
                  <a:srgbClr val="FF0000"/>
                </a:solidFill>
              </a:rPr>
              <a:t>сроком </a:t>
            </a:r>
            <a:r>
              <a:rPr lang="ru-RU" sz="1600" b="1" i="1" dirty="0">
                <a:solidFill>
                  <a:srgbClr val="FF0000"/>
                </a:solidFill>
              </a:rPr>
              <a:t>реализации 72 часа и более, </a:t>
            </a:r>
            <a:r>
              <a:rPr lang="ru-RU" sz="1600" b="1" i="1" dirty="0" smtClean="0">
                <a:solidFill>
                  <a:srgbClr val="FF0000"/>
                </a:solidFill>
              </a:rPr>
              <a:t>реализуемые </a:t>
            </a:r>
            <a:r>
              <a:rPr lang="ru-RU" sz="1600" b="1" i="1" dirty="0">
                <a:solidFill>
                  <a:srgbClr val="FF0000"/>
                </a:solidFill>
              </a:rPr>
              <a:t>за счет бюджетных </a:t>
            </a:r>
            <a:r>
              <a:rPr lang="ru-RU" sz="1600" b="1" i="1" dirty="0" smtClean="0">
                <a:solidFill>
                  <a:srgbClr val="FF0000"/>
                </a:solidFill>
              </a:rPr>
              <a:t>средств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4949" y="3674378"/>
            <a:ext cx="8380604" cy="1040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Представители организаций принимают участие в </a:t>
            </a:r>
            <a:r>
              <a:rPr lang="ru-RU" sz="1600" dirty="0"/>
              <a:t>обучающих мероприятиях по вопросу </a:t>
            </a:r>
            <a:r>
              <a:rPr lang="ru-RU" sz="1600" dirty="0" smtClean="0"/>
              <a:t>реализации региональной </a:t>
            </a:r>
            <a:r>
              <a:rPr lang="ru-RU" sz="1600" dirty="0"/>
              <a:t>модели, проводимых Региональным </a:t>
            </a:r>
            <a:r>
              <a:rPr lang="ru-RU" sz="1600" dirty="0" smtClean="0"/>
              <a:t>модельным центром </a:t>
            </a:r>
            <a:r>
              <a:rPr lang="ru-RU" sz="1600" dirty="0"/>
              <a:t>Тюменской </a:t>
            </a:r>
            <a:r>
              <a:rPr lang="ru-RU" sz="1600" dirty="0" smtClean="0"/>
              <a:t>области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840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Рисунок 224_3"/>
          <p:cNvPicPr/>
          <p:nvPr/>
        </p:nvPicPr>
        <p:blipFill>
          <a:blip r:embed="rId3"/>
          <a:stretch/>
        </p:blipFill>
        <p:spPr>
          <a:xfrm>
            <a:off x="163440" y="33480"/>
            <a:ext cx="1299960" cy="869400"/>
          </a:xfrm>
          <a:prstGeom prst="rect">
            <a:avLst/>
          </a:prstGeom>
          <a:ln>
            <a:noFill/>
          </a:ln>
        </p:spPr>
      </p:pic>
      <p:sp>
        <p:nvSpPr>
          <p:cNvPr id="168" name="CustomShape 3"/>
          <p:cNvSpPr/>
          <p:nvPr/>
        </p:nvSpPr>
        <p:spPr>
          <a:xfrm>
            <a:off x="6294600" y="4932360"/>
            <a:ext cx="64728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38120" algn="l"/>
                <a:tab pos="887400" algn="l"/>
                <a:tab pos="1336320" algn="l"/>
                <a:tab pos="1785600" algn="l"/>
                <a:tab pos="2234880" algn="l"/>
                <a:tab pos="2684160" algn="l"/>
                <a:tab pos="3133440" algn="l"/>
                <a:tab pos="3582720" algn="l"/>
                <a:tab pos="4032000" algn="l"/>
                <a:tab pos="4481280" algn="l"/>
                <a:tab pos="4930560" algn="l"/>
                <a:tab pos="5379840" algn="l"/>
                <a:tab pos="5829120" algn="l"/>
                <a:tab pos="6278400" algn="l"/>
                <a:tab pos="6727680" algn="l"/>
                <a:tab pos="7176960" algn="l"/>
                <a:tab pos="7626240" algn="l"/>
                <a:tab pos="8075520" algn="l"/>
                <a:tab pos="8524800" algn="l"/>
                <a:tab pos="8974080" algn="l"/>
                <a:tab pos="9423360" algn="l"/>
                <a:tab pos="9424800" algn="l"/>
                <a:tab pos="9874080" algn="l"/>
                <a:tab pos="10323360" algn="l"/>
                <a:tab pos="10772640" algn="l"/>
                <a:tab pos="10774080" algn="l"/>
                <a:tab pos="10775880" algn="l"/>
                <a:tab pos="10777320" algn="l"/>
                <a:tab pos="10779120" algn="l"/>
                <a:tab pos="10780560" algn="l"/>
                <a:tab pos="10782000" algn="l"/>
              </a:tabLst>
            </a:pPr>
            <a:r>
              <a:rPr lang="ru-RU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9%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69" name="CustomShape 4"/>
          <p:cNvSpPr/>
          <p:nvPr/>
        </p:nvSpPr>
        <p:spPr>
          <a:xfrm>
            <a:off x="6618240" y="5148360"/>
            <a:ext cx="64764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38120" algn="l"/>
                <a:tab pos="887400" algn="l"/>
                <a:tab pos="1336320" algn="l"/>
                <a:tab pos="1785600" algn="l"/>
                <a:tab pos="2234880" algn="l"/>
                <a:tab pos="2684160" algn="l"/>
                <a:tab pos="3133440" algn="l"/>
                <a:tab pos="3582720" algn="l"/>
                <a:tab pos="4032000" algn="l"/>
                <a:tab pos="4481280" algn="l"/>
                <a:tab pos="4930560" algn="l"/>
                <a:tab pos="5379840" algn="l"/>
                <a:tab pos="5829120" algn="l"/>
                <a:tab pos="6278400" algn="l"/>
                <a:tab pos="6727680" algn="l"/>
                <a:tab pos="7176960" algn="l"/>
                <a:tab pos="7626240" algn="l"/>
                <a:tab pos="8075520" algn="l"/>
                <a:tab pos="8524800" algn="l"/>
                <a:tab pos="8974080" algn="l"/>
                <a:tab pos="9423360" algn="l"/>
                <a:tab pos="9424800" algn="l"/>
                <a:tab pos="9874080" algn="l"/>
                <a:tab pos="10323360" algn="l"/>
                <a:tab pos="10772640" algn="l"/>
                <a:tab pos="10774080" algn="l"/>
                <a:tab pos="10775880" algn="l"/>
                <a:tab pos="10777320" algn="l"/>
                <a:tab pos="10779120" algn="l"/>
                <a:tab pos="10780560" algn="l"/>
                <a:tab pos="10782000" algn="l"/>
              </a:tabLst>
            </a:pPr>
            <a:r>
              <a:rPr lang="ru-RU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15%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70" name="CustomShape 5"/>
          <p:cNvSpPr/>
          <p:nvPr/>
        </p:nvSpPr>
        <p:spPr>
          <a:xfrm>
            <a:off x="6083280" y="4724280"/>
            <a:ext cx="64728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38120" algn="l"/>
                <a:tab pos="887400" algn="l"/>
                <a:tab pos="1336320" algn="l"/>
                <a:tab pos="1785600" algn="l"/>
                <a:tab pos="2234880" algn="l"/>
                <a:tab pos="2684160" algn="l"/>
                <a:tab pos="3133440" algn="l"/>
                <a:tab pos="3582720" algn="l"/>
                <a:tab pos="4032000" algn="l"/>
                <a:tab pos="4481280" algn="l"/>
                <a:tab pos="4930560" algn="l"/>
                <a:tab pos="5379840" algn="l"/>
                <a:tab pos="5829120" algn="l"/>
                <a:tab pos="6278400" algn="l"/>
                <a:tab pos="6727680" algn="l"/>
                <a:tab pos="7176960" algn="l"/>
                <a:tab pos="7626240" algn="l"/>
                <a:tab pos="8075520" algn="l"/>
                <a:tab pos="8524800" algn="l"/>
                <a:tab pos="8974080" algn="l"/>
                <a:tab pos="9423360" algn="l"/>
                <a:tab pos="9424800" algn="l"/>
                <a:tab pos="9874080" algn="l"/>
                <a:tab pos="10323360" algn="l"/>
                <a:tab pos="10772640" algn="l"/>
                <a:tab pos="10774080" algn="l"/>
                <a:tab pos="10775880" algn="l"/>
                <a:tab pos="10777320" algn="l"/>
                <a:tab pos="10779120" algn="l"/>
                <a:tab pos="10780560" algn="l"/>
                <a:tab pos="10782000" algn="l"/>
              </a:tabLst>
            </a:pPr>
            <a:r>
              <a:rPr lang="ru-RU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0,2%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71" name="CustomShape 6"/>
          <p:cNvSpPr/>
          <p:nvPr/>
        </p:nvSpPr>
        <p:spPr>
          <a:xfrm>
            <a:off x="4967280" y="5118120"/>
            <a:ext cx="647280" cy="27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tabLst>
                <a:tab pos="0" algn="l"/>
                <a:tab pos="438120" algn="l"/>
                <a:tab pos="887400" algn="l"/>
                <a:tab pos="1336320" algn="l"/>
                <a:tab pos="1785600" algn="l"/>
                <a:tab pos="2234880" algn="l"/>
                <a:tab pos="2684160" algn="l"/>
                <a:tab pos="3133440" algn="l"/>
                <a:tab pos="3582720" algn="l"/>
                <a:tab pos="4032000" algn="l"/>
                <a:tab pos="4481280" algn="l"/>
                <a:tab pos="4930560" algn="l"/>
                <a:tab pos="5379840" algn="l"/>
                <a:tab pos="5829120" algn="l"/>
                <a:tab pos="6278400" algn="l"/>
                <a:tab pos="6727680" algn="l"/>
                <a:tab pos="7176960" algn="l"/>
                <a:tab pos="7626240" algn="l"/>
                <a:tab pos="8075520" algn="l"/>
                <a:tab pos="8524800" algn="l"/>
                <a:tab pos="8974080" algn="l"/>
                <a:tab pos="9423360" algn="l"/>
                <a:tab pos="9424800" algn="l"/>
                <a:tab pos="9874080" algn="l"/>
                <a:tab pos="10323360" algn="l"/>
                <a:tab pos="10772640" algn="l"/>
                <a:tab pos="10774080" algn="l"/>
                <a:tab pos="10775880" algn="l"/>
                <a:tab pos="10777320" algn="l"/>
                <a:tab pos="10779120" algn="l"/>
                <a:tab pos="10780560" algn="l"/>
                <a:tab pos="10782000" algn="l"/>
              </a:tabLst>
            </a:pPr>
            <a:r>
              <a:rPr lang="ru-RU" sz="1200" b="1" strike="noStrike" spc="-1">
                <a:solidFill>
                  <a:srgbClr val="FFFFFF"/>
                </a:solidFill>
                <a:latin typeface="Arial"/>
                <a:ea typeface="DejaVu Sans"/>
              </a:rPr>
              <a:t>45%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172" name="CustomShape 7"/>
          <p:cNvSpPr/>
          <p:nvPr/>
        </p:nvSpPr>
        <p:spPr>
          <a:xfrm>
            <a:off x="4248000" y="5292720"/>
            <a:ext cx="85860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3" name="CustomShape 8"/>
          <p:cNvSpPr/>
          <p:nvPr/>
        </p:nvSpPr>
        <p:spPr>
          <a:xfrm>
            <a:off x="6912000" y="4392720"/>
            <a:ext cx="495000" cy="24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4" name="CustomShape 9"/>
          <p:cNvSpPr/>
          <p:nvPr/>
        </p:nvSpPr>
        <p:spPr>
          <a:xfrm>
            <a:off x="4967280" y="5292720"/>
            <a:ext cx="858600" cy="43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5" name="CustomShape 10"/>
          <p:cNvSpPr/>
          <p:nvPr/>
        </p:nvSpPr>
        <p:spPr>
          <a:xfrm>
            <a:off x="7812000" y="4788000"/>
            <a:ext cx="495000" cy="247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79" name="Рисунок 17_1" descr="Изображение выглядит как нож&#10;&#10;Автоматически созданное описание"/>
          <p:cNvPicPr/>
          <p:nvPr/>
        </p:nvPicPr>
        <p:blipFill>
          <a:blip r:embed="rId4"/>
          <a:srcRect r="78884"/>
          <a:stretch/>
        </p:blipFill>
        <p:spPr>
          <a:xfrm>
            <a:off x="8168400" y="72000"/>
            <a:ext cx="933120" cy="642960"/>
          </a:xfrm>
          <a:prstGeom prst="rect">
            <a:avLst/>
          </a:prstGeom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63440" y="2538469"/>
            <a:ext cx="1606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Нормативное обеспечение: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04969" y="1853969"/>
            <a:ext cx="6811860" cy="18928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176213" indent="-17621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Распоряжение Правительства Тюменской области от 01.07.2022 №656-рп «</a:t>
            </a:r>
            <a:r>
              <a:rPr lang="ru-RU" sz="1600" dirty="0"/>
              <a:t>О разработке и реализации </a:t>
            </a:r>
            <a:r>
              <a:rPr lang="ru-RU" sz="1600" dirty="0" smtClean="0"/>
              <a:t>региональной модели </a:t>
            </a:r>
            <a:r>
              <a:rPr lang="ru-RU" sz="1600" dirty="0"/>
              <a:t>приема (зачисления) </a:t>
            </a:r>
            <a:r>
              <a:rPr lang="ru-RU" sz="1600" dirty="0" smtClean="0"/>
              <a:t>детей на </a:t>
            </a:r>
            <a:r>
              <a:rPr lang="ru-RU" sz="1600" dirty="0"/>
              <a:t>обучение по </a:t>
            </a:r>
            <a:r>
              <a:rPr lang="ru-RU" sz="1600" dirty="0" smtClean="0"/>
              <a:t>дополнительным общеобразовательным </a:t>
            </a:r>
            <a:r>
              <a:rPr lang="ru-RU" sz="1600" dirty="0"/>
              <a:t>программам</a:t>
            </a:r>
            <a:r>
              <a:rPr lang="ru-RU" sz="1600" dirty="0" smtClean="0"/>
              <a:t>».</a:t>
            </a:r>
          </a:p>
          <a:p>
            <a:pPr marL="176213" indent="-176213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/>
              <a:t>Положения Региональной модели </a:t>
            </a:r>
            <a:r>
              <a:rPr lang="ru-RU" sz="1600" dirty="0"/>
              <a:t>приема (зачисления) детей на обучение по дополнительным общеобразовательным программам (программам спортивной подготовки</a:t>
            </a:r>
            <a:r>
              <a:rPr lang="ru-RU" sz="1600" dirty="0" smtClean="0"/>
              <a:t>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5284" y="4085438"/>
            <a:ext cx="3229762" cy="7025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Перечень локальных актов, подлежащих корректировке: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118994" y="4085438"/>
            <a:ext cx="3556933" cy="6467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Правила приема (зачисления) обучающихся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4418" y="4911659"/>
            <a:ext cx="6392411" cy="81594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и основания приема, перевода, отчисления и восстановления обучающихся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24418" y="5872294"/>
            <a:ext cx="6392411" cy="7550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Иные локальные акты, документы по необходимости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730" y="4998600"/>
            <a:ext cx="1342239" cy="1494479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До 1 августа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5284" y="393480"/>
            <a:ext cx="7399090" cy="11752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Рекомендации по корректировке локальных актов организаций, осуществляющих образовательную деятельность, для реализации региональной модели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738231" y="1770077"/>
            <a:ext cx="436228" cy="768392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78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1787" y="377505"/>
            <a:ext cx="8170877" cy="8137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hangingPunct="0"/>
            <a:r>
              <a:rPr lang="ru-RU" b="1" dirty="0"/>
              <a:t>Порядок проведения информационной кампании по реализации региональной модели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96286" y="1317072"/>
            <a:ext cx="8170877" cy="530184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400" b="1" dirty="0" smtClean="0"/>
              <a:t>Направления информационной кампании</a:t>
            </a:r>
            <a:r>
              <a:rPr lang="ru-RU" sz="1400" dirty="0" smtClean="0"/>
              <a:t>:</a:t>
            </a:r>
          </a:p>
          <a:p>
            <a:pPr algn="just"/>
            <a:endParaRPr lang="ru-RU" sz="1400" dirty="0"/>
          </a:p>
          <a:p>
            <a:pPr algn="just"/>
            <a:r>
              <a:rPr lang="ru-RU" sz="1400" b="1" dirty="0"/>
              <a:t>1.1. Ц</a:t>
            </a:r>
            <a:r>
              <a:rPr lang="ru-RU" sz="1400" b="1" dirty="0" smtClean="0"/>
              <a:t>ель – реализация региональной </a:t>
            </a:r>
            <a:r>
              <a:rPr lang="ru-RU" sz="1400" b="1" dirty="0"/>
              <a:t>модели с разъяснением сроков двухэтапного приема (зачисления) детей на программы дополнительного образования;</a:t>
            </a:r>
          </a:p>
          <a:p>
            <a:pPr algn="just"/>
            <a:r>
              <a:rPr lang="ru-RU" sz="1400" dirty="0"/>
              <a:t>1.2. </a:t>
            </a:r>
            <a:r>
              <a:rPr lang="ru-RU" sz="1400" dirty="0" smtClean="0"/>
              <a:t>Пошаговый </a:t>
            </a:r>
            <a:r>
              <a:rPr lang="ru-RU" sz="1400" dirty="0"/>
              <a:t>алгоритм действий для родителей при осуществлении записи на программы дополнительного образования, с учетом региональной  модели;</a:t>
            </a:r>
          </a:p>
          <a:p>
            <a:pPr algn="just"/>
            <a:r>
              <a:rPr lang="ru-RU" sz="1400" dirty="0"/>
              <a:t>1.2. </a:t>
            </a:r>
            <a:r>
              <a:rPr lang="ru-RU" sz="1400" dirty="0" smtClean="0"/>
              <a:t>Возможность </a:t>
            </a:r>
            <a:r>
              <a:rPr lang="ru-RU" sz="1400" dirty="0"/>
              <a:t>подачи электронного заявления на обучение по выбранной программе дополнительного образования через Навигатор дополнительного образования Тюменской области.</a:t>
            </a:r>
          </a:p>
          <a:p>
            <a:pPr algn="just"/>
            <a:r>
              <a:rPr lang="ru-RU" sz="1400" dirty="0"/>
              <a:t>2. Организовать в срок </a:t>
            </a:r>
            <a:r>
              <a:rPr lang="ru-RU" sz="1400" dirty="0">
                <a:solidFill>
                  <a:srgbClr val="FF0000"/>
                </a:solidFill>
              </a:rPr>
              <a:t>не позднее 08 августа </a:t>
            </a:r>
            <a:r>
              <a:rPr lang="ru-RU" sz="1400" dirty="0"/>
              <a:t>текущего года </a:t>
            </a:r>
            <a:r>
              <a:rPr lang="ru-RU" sz="1400" b="1" dirty="0"/>
              <a:t>распространение информационных материалов, в </a:t>
            </a:r>
            <a:r>
              <a:rPr lang="ru-RU" sz="1400" b="1" dirty="0" err="1"/>
              <a:t>т.ч</a:t>
            </a:r>
            <a:r>
              <a:rPr lang="ru-RU" sz="1400" b="1" dirty="0"/>
              <a:t>.  предоставленных в электронном виде Региональным модельным центром, посредством:</a:t>
            </a:r>
          </a:p>
          <a:p>
            <a:pPr algn="just"/>
            <a:r>
              <a:rPr lang="ru-RU" sz="1400" dirty="0"/>
              <a:t>- официальных сайтов организаций, осуществляющих образовательную деятельность;</a:t>
            </a:r>
          </a:p>
          <a:p>
            <a:pPr algn="just"/>
            <a:r>
              <a:rPr lang="ru-RU" sz="1400" dirty="0"/>
              <a:t>- открытых презентаций для родителей и педагогов;</a:t>
            </a:r>
          </a:p>
          <a:p>
            <a:pPr algn="just"/>
            <a:r>
              <a:rPr lang="ru-RU" sz="1400" dirty="0"/>
              <a:t>- родительских чатов и форумов;</a:t>
            </a:r>
          </a:p>
          <a:p>
            <a:pPr algn="just"/>
            <a:r>
              <a:rPr lang="ru-RU" sz="1400" dirty="0"/>
              <a:t>- групп в социальных сетях  и мессенджерах;</a:t>
            </a:r>
          </a:p>
          <a:p>
            <a:pPr algn="just"/>
            <a:r>
              <a:rPr lang="ru-RU" sz="1400" dirty="0"/>
              <a:t>- проведения родительских собраний и дней открытых дверей и т.д.</a:t>
            </a:r>
          </a:p>
          <a:p>
            <a:pPr algn="just"/>
            <a:r>
              <a:rPr lang="ru-RU" sz="1400" dirty="0"/>
              <a:t>3. Провести подготовку образовательного пространства организаций, предоставляющих образовательную услугу по оформлению информационных стендов, предметных уголков, досок для информации и т.д., а также официального сайта организации </a:t>
            </a:r>
            <a:r>
              <a:rPr lang="ru-RU" sz="1400" dirty="0">
                <a:solidFill>
                  <a:srgbClr val="FF0000"/>
                </a:solidFill>
              </a:rPr>
              <a:t>не позднее 18 августа текущего года.</a:t>
            </a:r>
          </a:p>
        </p:txBody>
      </p:sp>
    </p:spTree>
    <p:extLst>
      <p:ext uri="{BB962C8B-B14F-4D97-AF65-F5344CB8AC3E}">
        <p14:creationId xmlns:p14="http://schemas.microsoft.com/office/powerpoint/2010/main" val="306701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2160" y="1368000"/>
            <a:ext cx="9134640" cy="5480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8" name="CustomShape 2"/>
          <p:cNvSpPr/>
          <p:nvPr/>
        </p:nvSpPr>
        <p:spPr>
          <a:xfrm>
            <a:off x="185760" y="3123000"/>
            <a:ext cx="8568720" cy="4294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СПАСИБО ЗА ВНИМАНИЕ!</a:t>
            </a:r>
            <a:endParaRPr lang="ru-RU" sz="2200" b="0" strike="noStrike" spc="-1" dirty="0">
              <a:solidFill>
                <a:srgbClr val="0070C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4325</TotalTime>
  <Words>634</Words>
  <Application>Microsoft Office PowerPoint</Application>
  <PresentationFormat>Экран (4:3)</PresentationFormat>
  <Paragraphs>56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NSimSun</vt:lpstr>
      <vt:lpstr>Arial</vt:lpstr>
      <vt:lpstr>DejaVu Sans</vt:lpstr>
      <vt:lpstr>Liberation Serif</vt:lpstr>
      <vt:lpstr>Mangal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Пользователь</dc:creator>
  <dc:description/>
  <cp:lastModifiedBy>Ольга Николаевна Казанцева</cp:lastModifiedBy>
  <cp:revision>568</cp:revision>
  <cp:lastPrinted>2022-07-20T04:28:10Z</cp:lastPrinted>
  <dcterms:created xsi:type="dcterms:W3CDTF">2021-03-02T10:11:19Z</dcterms:created>
  <dcterms:modified xsi:type="dcterms:W3CDTF">2023-08-08T08:14:58Z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9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12</vt:i4>
  </property>
</Properties>
</file>